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7" r:id="rId2"/>
    <p:sldId id="263" r:id="rId3"/>
    <p:sldId id="324" r:id="rId4"/>
    <p:sldId id="325" r:id="rId5"/>
    <p:sldId id="326" r:id="rId6"/>
    <p:sldId id="327" r:id="rId7"/>
    <p:sldId id="328" r:id="rId8"/>
    <p:sldId id="329" r:id="rId9"/>
    <p:sldId id="343" r:id="rId10"/>
    <p:sldId id="345" r:id="rId11"/>
    <p:sldId id="344" r:id="rId12"/>
    <p:sldId id="331" r:id="rId13"/>
    <p:sldId id="311" r:id="rId14"/>
    <p:sldId id="348" r:id="rId15"/>
    <p:sldId id="346" r:id="rId16"/>
    <p:sldId id="312" r:id="rId17"/>
    <p:sldId id="333" r:id="rId18"/>
    <p:sldId id="334" r:id="rId19"/>
    <p:sldId id="349" r:id="rId20"/>
    <p:sldId id="335" r:id="rId21"/>
    <p:sldId id="336" r:id="rId22"/>
    <p:sldId id="338" r:id="rId23"/>
    <p:sldId id="339" r:id="rId24"/>
    <p:sldId id="337" r:id="rId25"/>
    <p:sldId id="340" r:id="rId26"/>
    <p:sldId id="342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cleia conforto" initials="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 autoAdjust="0"/>
    <p:restoredTop sz="99414" autoAdjust="0"/>
  </p:normalViewPr>
  <p:slideViewPr>
    <p:cSldViewPr>
      <p:cViewPr varScale="1">
        <p:scale>
          <a:sx n="81" d="100"/>
          <a:sy n="81" d="100"/>
        </p:scale>
        <p:origin x="10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8-17T17:25:13.065" idx="2">
    <p:pos x="10" y="10"/>
    <p:text>Importante: ao estabelcer a nota minimo no ENEM para o alunos o governo prioriza aqueles com melhopr qualificação. Mas uma duvida fica: quem são esses alunos? Oriundos de escolas particulares e por isso com rendimentos escolares melhores? 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8-17T17:23:23.866" idx="1">
    <p:pos x="10" y="10"/>
    <p:text>Importante:  oa informação da renda familiara permite avaliar o tipo de público beneficiado pelo Fies. Podemos afirmar que ele é inclusivo pelo número de contratos. Contudo se esse programa também é pensado como ferramente de estimulo a permanencia de um aluno com o perfil mais "carente"  o objetivo não esta sendo alcançado. 
Outra discussão importante é o a  tipo de instituição que se beneficia desse financiamente (isso já amarra o slide seguinte.) 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8-17T17:30:30.683" idx="3">
    <p:pos x="10" y="10"/>
    <p:text>Essas são as instituições com os maiores número de matrículas fianciadas pelo FIES. 
Esses dados justificam as alterações no FIES;  o dinheiro público que deveria estar sendo direcionado para as Universidades e IF's Federais são destinados a empresas (frisar esse termo)que captam dinheiro na bolsa e enxergam a educação como um grande negócio com elevada lucratividade. Ainda possam de bonitas com seus programas de responsabilidade social.
Se vc utilizar as comunitárias como referência esse número cai para 25% em média.</p:text>
  </p:cm>
  <p:cm authorId="0" dt="2015-08-17T17:35:10.994" idx="4">
    <p:pos x="146" y="146"/>
    <p:text>Revista Exame: Para driblar as mudanças em relação ao programa de financiamento estudantil do governo, uma das opções que a Estácio cogita é estruturar uma linha de crédito em parceria com alguma instituição financeira privada. Atualmente, isso existe apenas no ensino a distância, por meio do crédito universitário privado Pravaler.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8-17T17:43:16.750" idx="5">
    <p:pos x="10" y="10"/>
    <p:text>Importante: 2010 foi o anoa de lançamento dos programas por isso o percentual de 10,7%. 
A dinâmica das instiuições privadas não permitem se sustentar apenas das receitas com mensalidades. Isso vale para IES que buscam a qualidade de ensino ( professores bem qualificados, pesquisa …) As demais sobrevivem com as receitas oriunda de transferência - bolsas públicas e privada. 
Isso demonstra claramente que a educação não deve ser vista como um negócio em busca do lucro. 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8-17T21:17:47.081" idx="9">
    <p:pos x="5193" y="527"/>
    <p:text>Importante: quanto mais fraca dinate de seus concorrentes estiver a instituição maiores são as chances de ser incorporada por uma grande instituição. O temos vistos é que essas incoporações locais afetam a qualidade do serviços e eliminam as caracteristicas locais do modelo educacional.  
 Me preocupa muito a formação da massa critica em um modelo de ensino padronizado. (Acho que isso é uma exclente discussão)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8-17T21:12:59.550" idx="6">
    <p:pos x="5193" y="527"/>
    <p:text>Esse são dados consoliddos até 2014. O primeiro semestre de 2015 teve poucas movimentações em virtude inclusive das mudanças do FIES e queda da rentabilidade da bolsa.  
Mas a ideia do diretor da Estácios é a segunte (EXAME): "O pipeline (fluxo de oportunidades) está extremamente fértil e intensificamos a busca por oportunidades", disse Melzi em teleconferência com analistas. "Um dos efeitos colaterais das mudanças no Fies pode ser oportunidades boas para consolidação, porque dificultam a captação (de alunos) por empresas de menor porte", acrescentou o executivo.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8-17T21:14:53.512" idx="8">
    <p:pos x="10" y="10"/>
    <p:text>Esse são os fatores que impulsionaram a movimentação. Claro que agora as corporações já conquistaram a nata dos mercados a solução é crescer em outros pontos onde a demanda a demanda esteja reprimida. 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8-17T21:09:27.243" idx="7">
    <p:pos x="10" y="10"/>
    <p:text>Esse é o melhor exemplo para compreender o processo de privatização (indireta) realizada na educação básica.
Nesse exemplo não de trabalha apenas com a venda de material  mas também com um modelo de gestão. 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A4002-C1AC-8543-B9CC-628B18520504}" type="datetimeFigureOut">
              <a:rPr lang="es-ES" smtClean="0"/>
              <a:pPr/>
              <a:t>18/08/2015</a:t>
            </a:fld>
            <a:endParaRPr lang="pt-B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pt-B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F9654-593E-E44F-A4F2-6BA9089388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870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2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 grandes fundos de investimentos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e capital externo apostam seus dólares nos grandes grupos nacionais,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que estão comprando instituições médias, que, por sua vez, incorporam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as pequenas.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Para Souza Neto, os principais consolidadores dessa cadeia são: a Universidade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Anhembi Morumbi do grupo norte-americano Laureate Education,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a rede universitária global Whitney International University System, o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paulista Grupo Anhanguera, o norte-americano Apollo Group, o mineiro</a:t>
            </a:r>
          </a:p>
        </p:txBody>
      </p:sp>
      <p:sp>
        <p:nvSpPr>
          <p:cNvPr id="46083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AB6F136-5B6E-4049-B335-479400539399}" type="slidenum">
              <a:rPr lang="pt-BR" sz="1200"/>
              <a:pPr eaLnBrk="1" hangingPunct="1"/>
              <a:t>16</a:t>
            </a:fld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4174416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2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 grandes fundos de investimentos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e capital externo apostam seus dólares nos grandes grupos nacionais,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que estão comprando instituições médias, que, por sua vez, incorporam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as pequenas.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Para Souza Neto, os principais consolidadores dessa cadeia são: a Universidade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Anhembi Morumbi do grupo norte-americano Laureate Education,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a rede universitária global Whitney International University System, o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paulista Grupo Anhanguera, o norte-americano Apollo Group, o mineiro</a:t>
            </a:r>
          </a:p>
        </p:txBody>
      </p:sp>
      <p:sp>
        <p:nvSpPr>
          <p:cNvPr id="46083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AB6F136-5B6E-4049-B335-479400539399}" type="slidenum">
              <a:rPr lang="pt-BR" sz="1200"/>
              <a:pPr eaLnBrk="1" hangingPunct="1"/>
              <a:t>25</a:t>
            </a:fld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851431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0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charset="0"/>
            </a:endParaRPr>
          </a:p>
        </p:txBody>
      </p:sp>
      <p:sp>
        <p:nvSpPr>
          <p:cNvPr id="48131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B0CC3A4F-6640-754A-86BB-D3C4EC3E4AC7}" type="slidenum">
              <a:rPr lang="pt-BR" sz="1200"/>
              <a:pPr eaLnBrk="1" hangingPunct="1"/>
              <a:t>26</a:t>
            </a:fld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1351229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2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 grandes fundos de investimentos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e capital externo apostam seus dólares nos grandes grupos nacionais,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que estão comprando instituições médias, que, por sua vez, incorporam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as pequenas.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Para Souza Neto, os principais consolidadores dessa cadeia são: a Universidade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Anhembi Morumbi do grupo norte-americano Laureate Education,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a rede universitária global Whitney International University System, o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paulista Grupo Anhanguera, o norte-americano Apollo Group, o mineiro</a:t>
            </a:r>
          </a:p>
        </p:txBody>
      </p:sp>
      <p:sp>
        <p:nvSpPr>
          <p:cNvPr id="46083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AB6F136-5B6E-4049-B335-479400539399}" type="slidenum">
              <a:rPr lang="pt-BR" sz="1200"/>
              <a:pPr eaLnBrk="1" hangingPunct="1"/>
              <a:t>17</a:t>
            </a:fld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3712512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2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 grandes fundos de investimentos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e capital externo apostam seus dólares nos grandes grupos nacionais,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que estão comprando instituições médias, que, por sua vez, incorporam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as pequenas.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Para Souza Neto, os principais consolidadores dessa cadeia são: a Universidade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Anhembi Morumbi do grupo norte-americano Laureate Education,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a rede universitária global Whitney International University System, o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paulista Grupo Anhanguera, o norte-americano Apollo Group, o mineiro</a:t>
            </a:r>
          </a:p>
        </p:txBody>
      </p:sp>
      <p:sp>
        <p:nvSpPr>
          <p:cNvPr id="46083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AB6F136-5B6E-4049-B335-479400539399}" type="slidenum">
              <a:rPr lang="pt-BR" sz="1200"/>
              <a:pPr eaLnBrk="1" hangingPunct="1"/>
              <a:t>18</a:t>
            </a:fld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3508069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2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 grandes fundos de investimentos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e capital externo apostam seus dólares nos grandes grupos nacionais,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que estão comprando instituições médias, que, por sua vez, incorporam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as pequenas.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Para Souza Neto, os principais consolidadores dessa cadeia são: a Universidade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Anhembi Morumbi do grupo norte-americano Laureate Education,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a rede universitária global Whitney International University System, o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paulista Grupo Anhanguera, o norte-americano Apollo Group, o mineiro</a:t>
            </a:r>
          </a:p>
        </p:txBody>
      </p:sp>
      <p:sp>
        <p:nvSpPr>
          <p:cNvPr id="46083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AB6F136-5B6E-4049-B335-479400539399}" type="slidenum">
              <a:rPr lang="pt-BR" sz="1200"/>
              <a:pPr eaLnBrk="1" hangingPunct="1"/>
              <a:t>19</a:t>
            </a:fld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3444582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2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 grandes fundos de investimentos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e capital externo apostam seus dólares nos grandes grupos nacionais,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que estão comprando instituições médias, que, por sua vez, incorporam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as pequenas.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Para Souza Neto, os principais consolidadores dessa cadeia são: a Universidade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Anhembi Morumbi do grupo norte-americano Laureate Education,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a rede universitária global Whitney International University System, o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paulista Grupo Anhanguera, o norte-americano Apollo Group, o mineiro</a:t>
            </a:r>
          </a:p>
        </p:txBody>
      </p:sp>
      <p:sp>
        <p:nvSpPr>
          <p:cNvPr id="46083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AB6F136-5B6E-4049-B335-479400539399}" type="slidenum">
              <a:rPr lang="pt-BR" sz="1200"/>
              <a:pPr eaLnBrk="1" hangingPunct="1"/>
              <a:t>20</a:t>
            </a:fld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1308001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2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 grandes fundos de investimentos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e capital externo apostam seus dólares nos grandes grupos nacionais,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que estão comprando instituições médias, que, por sua vez, incorporam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as pequenas.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Para Souza Neto, os principais consolidadores dessa cadeia são: a Universidade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Anhembi Morumbi do grupo norte-americano Laureate Education,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a rede universitária global Whitney International University System, o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paulista Grupo Anhanguera, o norte-americano Apollo Group, o mineiro</a:t>
            </a:r>
          </a:p>
        </p:txBody>
      </p:sp>
      <p:sp>
        <p:nvSpPr>
          <p:cNvPr id="46083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AB6F136-5B6E-4049-B335-479400539399}" type="slidenum">
              <a:rPr lang="pt-BR" sz="1200"/>
              <a:pPr eaLnBrk="1" hangingPunct="1"/>
              <a:t>21</a:t>
            </a:fld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3123212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2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 grandes fundos de investimentos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e capital externo apostam seus dólares nos grandes grupos nacionais,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que estão comprando instituições médias, que, por sua vez, incorporam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as pequenas.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Para Souza Neto, os principais consolidadores dessa cadeia são: a Universidade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Anhembi Morumbi do grupo norte-americano Laureate Education,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a rede universitária global Whitney International University System, o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paulista Grupo Anhanguera, o norte-americano Apollo Group, o mineiro</a:t>
            </a:r>
          </a:p>
        </p:txBody>
      </p:sp>
      <p:sp>
        <p:nvSpPr>
          <p:cNvPr id="46083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AB6F136-5B6E-4049-B335-479400539399}" type="slidenum">
              <a:rPr lang="pt-BR" sz="1200"/>
              <a:pPr eaLnBrk="1" hangingPunct="1"/>
              <a:t>22</a:t>
            </a:fld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3793746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2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 grandes fundos de investimentos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e capital externo apostam seus dólares nos grandes grupos nacionais,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que estão comprando instituições médias, que, por sua vez, incorporam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as pequenas.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Para Souza Neto, os principais consolidadores dessa cadeia são: a Universidade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Anhembi Morumbi do grupo norte-americano Laureate Education,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a rede universitária global Whitney International University System, o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paulista Grupo Anhanguera, o norte-americano Apollo Group, o mineiro</a:t>
            </a:r>
          </a:p>
        </p:txBody>
      </p:sp>
      <p:sp>
        <p:nvSpPr>
          <p:cNvPr id="46083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AB6F136-5B6E-4049-B335-479400539399}" type="slidenum">
              <a:rPr lang="pt-BR" sz="1200"/>
              <a:pPr eaLnBrk="1" hangingPunct="1"/>
              <a:t>23</a:t>
            </a:fld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2160910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2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 grandes fundos de investimentos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e capital externo apostam seus dólares nos grandes grupos nacionais,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que estão comprando instituições médias, que, por sua vez, incorporam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as pequenas.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Para Souza Neto, os principais consolidadores dessa cadeia são: a Universidade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Anhembi Morumbi do grupo norte-americano Laureate Education,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a rede universitária global Whitney International University System, o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paulista Grupo Anhanguera, o norte-americano Apollo Group, o mineiro</a:t>
            </a:r>
          </a:p>
        </p:txBody>
      </p:sp>
      <p:sp>
        <p:nvSpPr>
          <p:cNvPr id="46083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AB6F136-5B6E-4049-B335-479400539399}" type="slidenum">
              <a:rPr lang="pt-BR" sz="1200"/>
              <a:pPr eaLnBrk="1" hangingPunct="1"/>
              <a:t>24</a:t>
            </a:fld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3874170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 para editar título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Haga clic para modificar el estilo de subtítulo del patrón</a:t>
            </a:r>
            <a:endParaRPr lang="pt-B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EABBE-E820-4D0C-93C9-D283DC10E30C}" type="datetimeFigureOut">
              <a:rPr lang="pt-BR" smtClean="0"/>
              <a:pPr/>
              <a:t>18/08/2015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A645-F8B6-43F7-A67D-A8B2B0A60A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1807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pt-B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pt-B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EABBE-E820-4D0C-93C9-D283DC10E30C}" type="datetimeFigureOut">
              <a:rPr lang="pt-BR" smtClean="0"/>
              <a:pPr/>
              <a:t>18/08/2015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A645-F8B6-43F7-A67D-A8B2B0A60A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678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 para editar título</a:t>
            </a:r>
            <a:endParaRPr lang="pt-B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pt-B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EABBE-E820-4D0C-93C9-D283DC10E30C}" type="datetimeFigureOut">
              <a:rPr lang="pt-BR" smtClean="0"/>
              <a:pPr/>
              <a:t>18/08/2015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A645-F8B6-43F7-A67D-A8B2B0A60A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61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pt-B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pt-B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EABBE-E820-4D0C-93C9-D283DC10E30C}" type="datetimeFigureOut">
              <a:rPr lang="pt-BR" smtClean="0"/>
              <a:pPr/>
              <a:t>18/08/2015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A645-F8B6-43F7-A67D-A8B2B0A60A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80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 para editar título</a:t>
            </a:r>
            <a:endParaRPr lang="pt-B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EABBE-E820-4D0C-93C9-D283DC10E30C}" type="datetimeFigureOut">
              <a:rPr lang="pt-BR" smtClean="0"/>
              <a:pPr/>
              <a:t>18/08/2015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A645-F8B6-43F7-A67D-A8B2B0A60A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77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pt-B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pt-B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pt-B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EABBE-E820-4D0C-93C9-D283DC10E30C}" type="datetimeFigureOut">
              <a:rPr lang="pt-BR" smtClean="0"/>
              <a:pPr/>
              <a:t>18/08/2015</a:t>
            </a:fld>
            <a:endParaRPr lang="pt-B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A645-F8B6-43F7-A67D-A8B2B0A60A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853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 para editar título</a:t>
            </a:r>
            <a:endParaRPr lang="pt-B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pt-B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pt-B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EABBE-E820-4D0C-93C9-D283DC10E30C}" type="datetimeFigureOut">
              <a:rPr lang="pt-BR" smtClean="0"/>
              <a:pPr/>
              <a:t>18/08/2015</a:t>
            </a:fld>
            <a:endParaRPr lang="pt-B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A645-F8B6-43F7-A67D-A8B2B0A60A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000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pt-B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EABBE-E820-4D0C-93C9-D283DC10E30C}" type="datetimeFigureOut">
              <a:rPr lang="pt-BR" smtClean="0"/>
              <a:pPr/>
              <a:t>18/08/2015</a:t>
            </a:fld>
            <a:endParaRPr lang="pt-B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A645-F8B6-43F7-A67D-A8B2B0A60A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631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EABBE-E820-4D0C-93C9-D283DC10E30C}" type="datetimeFigureOut">
              <a:rPr lang="pt-BR" smtClean="0"/>
              <a:pPr/>
              <a:t>18/08/2015</a:t>
            </a:fld>
            <a:endParaRPr lang="pt-B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A645-F8B6-43F7-A67D-A8B2B0A60A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548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 para editar título</a:t>
            </a:r>
            <a:endParaRPr lang="pt-B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pt-B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EABBE-E820-4D0C-93C9-D283DC10E30C}" type="datetimeFigureOut">
              <a:rPr lang="pt-BR" smtClean="0"/>
              <a:pPr/>
              <a:t>18/08/2015</a:t>
            </a:fld>
            <a:endParaRPr lang="pt-B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A645-F8B6-43F7-A67D-A8B2B0A60A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42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 para editar título</a:t>
            </a:r>
            <a:endParaRPr lang="pt-B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EABBE-E820-4D0C-93C9-D283DC10E30C}" type="datetimeFigureOut">
              <a:rPr lang="pt-BR" smtClean="0"/>
              <a:pPr/>
              <a:t>18/08/2015</a:t>
            </a:fld>
            <a:endParaRPr lang="pt-B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A645-F8B6-43F7-A67D-A8B2B0A60A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5779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 para editar título</a:t>
            </a:r>
            <a:endParaRPr lang="pt-B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pt-B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EABBE-E820-4D0C-93C9-D283DC10E30C}" type="datetimeFigureOut">
              <a:rPr lang="pt-BR" smtClean="0"/>
              <a:pPr/>
              <a:t>18/08/2015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3A645-F8B6-43F7-A67D-A8B2B0A60A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785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5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6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8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507288" cy="5256584"/>
          </a:xfrm>
        </p:spPr>
        <p:txBody>
          <a:bodyPr>
            <a:noAutofit/>
          </a:bodyPr>
          <a:lstStyle/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805264"/>
            <a:ext cx="1728000" cy="858389"/>
          </a:xfrm>
          <a:prstGeom prst="rect">
            <a:avLst/>
          </a:prstGeom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971600" y="1700808"/>
            <a:ext cx="7128792" cy="193899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bg1"/>
                </a:solidFill>
                <a:latin typeface="+mj-lt"/>
              </a:rPr>
              <a:t>Financeirização da educação no Brasil: </a:t>
            </a:r>
            <a:r>
              <a:rPr lang="pt-BR" sz="4000" i="1" dirty="0" smtClean="0">
                <a:solidFill>
                  <a:schemeClr val="bg1"/>
                </a:solidFill>
                <a:latin typeface="+mj-lt"/>
              </a:rPr>
              <a:t>a transformação da educação em mercadoria</a:t>
            </a:r>
            <a:r>
              <a:rPr lang="pt-BR" sz="3200" i="1" dirty="0" smtClean="0">
                <a:solidFill>
                  <a:schemeClr val="bg1"/>
                </a:solidFill>
                <a:latin typeface="+mj-lt"/>
              </a:rPr>
              <a:t>. </a:t>
            </a:r>
            <a:endParaRPr lang="pt-BR" sz="3200" i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323528" y="6093296"/>
            <a:ext cx="64807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1893" y="8316"/>
            <a:ext cx="8204293" cy="540364"/>
          </a:xfrm>
          <a:solidFill>
            <a:schemeClr val="bg1">
              <a:lumMod val="6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pt-BR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Fontes de Receitas - Públicas</a:t>
            </a:r>
            <a:endParaRPr lang="pt-BR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525344"/>
            <a:ext cx="434807" cy="215992"/>
          </a:xfrm>
          <a:prstGeom prst="rect">
            <a:avLst/>
          </a:prstGeom>
          <a:ln>
            <a:noFill/>
          </a:ln>
        </p:spPr>
      </p:pic>
      <p:cxnSp>
        <p:nvCxnSpPr>
          <p:cNvPr id="9" name="Conector recto 8"/>
          <p:cNvCxnSpPr/>
          <p:nvPr/>
        </p:nvCxnSpPr>
        <p:spPr>
          <a:xfrm>
            <a:off x="179512" y="6597352"/>
            <a:ext cx="777686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r="48979"/>
          <a:stretch/>
        </p:blipFill>
        <p:spPr>
          <a:xfrm>
            <a:off x="395536" y="980728"/>
            <a:ext cx="4529267" cy="5334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292080" y="1484784"/>
            <a:ext cx="3600400" cy="2862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pt-BR" b="1" dirty="0" smtClean="0"/>
          </a:p>
          <a:p>
            <a:pPr algn="ctr"/>
            <a:r>
              <a:rPr lang="pt-BR" b="1" dirty="0" smtClean="0"/>
              <a:t>Solução encontra pelas Instituições:</a:t>
            </a:r>
          </a:p>
          <a:p>
            <a:endParaRPr lang="pt-BR" dirty="0"/>
          </a:p>
          <a:p>
            <a:r>
              <a:rPr lang="pt-BR" dirty="0" smtClean="0"/>
              <a:t>a)Intensificar o processo de aquisições.</a:t>
            </a:r>
            <a:endParaRPr lang="pt-BR" dirty="0"/>
          </a:p>
          <a:p>
            <a:r>
              <a:rPr lang="pt-BR" dirty="0" err="1" smtClean="0"/>
              <a:t>b</a:t>
            </a:r>
            <a:r>
              <a:rPr lang="pt-BR" dirty="0" smtClean="0"/>
              <a:t>) Reduzir o corpo de docentes, principalmente aqueles com maior qualificação e funcionários. </a:t>
            </a:r>
          </a:p>
          <a:p>
            <a:r>
              <a:rPr lang="pt-BR" dirty="0" err="1" smtClean="0"/>
              <a:t>c</a:t>
            </a:r>
            <a:r>
              <a:rPr lang="pt-BR" dirty="0" smtClean="0"/>
              <a:t>) Linhas de financiamento próprias.</a:t>
            </a:r>
            <a:endParaRPr lang="pt-BR" dirty="0"/>
          </a:p>
          <a:p>
            <a:endParaRPr lang="pt-BR" dirty="0"/>
          </a:p>
        </p:txBody>
      </p:sp>
      <p:sp>
        <p:nvSpPr>
          <p:cNvPr id="5" name="Flecha abajo 4"/>
          <p:cNvSpPr/>
          <p:nvPr/>
        </p:nvSpPr>
        <p:spPr>
          <a:xfrm>
            <a:off x="6876256" y="4365104"/>
            <a:ext cx="504056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uadroTexto 5"/>
          <p:cNvSpPr txBox="1"/>
          <p:nvPr/>
        </p:nvSpPr>
        <p:spPr>
          <a:xfrm>
            <a:off x="5508104" y="4941168"/>
            <a:ext cx="324036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Lógica</a:t>
            </a:r>
            <a:r>
              <a:rPr lang="pt-BR" dirty="0" smtClean="0"/>
              <a:t>: o patrimônio dessas empresas, visto pelo ótica do acionista, são as matrículas.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412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6286500"/>
            <a:ext cx="7397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CuadroTexto 10"/>
          <p:cNvSpPr txBox="1">
            <a:spLocks noChangeArrowheads="1"/>
          </p:cNvSpPr>
          <p:nvPr/>
        </p:nvSpPr>
        <p:spPr bwMode="auto">
          <a:xfrm>
            <a:off x="1143000" y="6162675"/>
            <a:ext cx="17938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100"/>
              <a:t>Fonte: ProUni/MEC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872" y="908720"/>
            <a:ext cx="8229602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/>
              <a:t>Programa Universidade para Todos – ProUni</a:t>
            </a: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0" y="18460"/>
            <a:ext cx="8204293" cy="540364"/>
          </a:xfrm>
          <a:solidFill>
            <a:schemeClr val="bg1">
              <a:lumMod val="6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pt-BR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Fontes de Receitas – Públicas </a:t>
            </a:r>
            <a:endParaRPr lang="pt-BR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988840"/>
            <a:ext cx="8824675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5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51520" y="1628800"/>
            <a:ext cx="4968875" cy="400050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b="1" dirty="0" smtClean="0"/>
              <a:t>Bolsas Ofertadas por ano -2014</a:t>
            </a:r>
            <a:endParaRPr lang="pt-BR" sz="2000" b="1" dirty="0"/>
          </a:p>
        </p:txBody>
      </p:sp>
      <p:pic>
        <p:nvPicPr>
          <p:cNvPr id="37895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6286500"/>
            <a:ext cx="7397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CuadroTexto 10"/>
          <p:cNvSpPr txBox="1">
            <a:spLocks noChangeArrowheads="1"/>
          </p:cNvSpPr>
          <p:nvPr/>
        </p:nvSpPr>
        <p:spPr bwMode="auto">
          <a:xfrm>
            <a:off x="1143000" y="6162675"/>
            <a:ext cx="17938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100"/>
              <a:t>Fonte: ProUni/MEC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872" y="908720"/>
            <a:ext cx="8229602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/>
              <a:t>Programa Universidade para Todos – ProUni</a:t>
            </a: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0" y="18460"/>
            <a:ext cx="8204293" cy="540364"/>
          </a:xfrm>
          <a:solidFill>
            <a:schemeClr val="bg1">
              <a:lumMod val="6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pt-BR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Fontes de Receitas - Públicas</a:t>
            </a:r>
            <a:endParaRPr lang="pt-BR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528" y="1340768"/>
            <a:ext cx="9144000" cy="578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7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494713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51520" y="836712"/>
            <a:ext cx="5778500" cy="3698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dirty="0"/>
              <a:t>Total de bolsa do ProUni por Instituições – 1º sem./2012</a:t>
            </a:r>
          </a:p>
        </p:txBody>
      </p:sp>
      <p:sp>
        <p:nvSpPr>
          <p:cNvPr id="2" name="Flecha derecha 1"/>
          <p:cNvSpPr/>
          <p:nvPr/>
        </p:nvSpPr>
        <p:spPr>
          <a:xfrm>
            <a:off x="755576" y="1844824"/>
            <a:ext cx="216024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lecha derecha 9"/>
          <p:cNvSpPr/>
          <p:nvPr/>
        </p:nvSpPr>
        <p:spPr>
          <a:xfrm>
            <a:off x="755576" y="1988840"/>
            <a:ext cx="216024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Flecha derecha 10"/>
          <p:cNvSpPr/>
          <p:nvPr/>
        </p:nvSpPr>
        <p:spPr>
          <a:xfrm>
            <a:off x="755576" y="2492896"/>
            <a:ext cx="216024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lecha derecha 11"/>
          <p:cNvSpPr/>
          <p:nvPr/>
        </p:nvSpPr>
        <p:spPr>
          <a:xfrm>
            <a:off x="683568" y="4581128"/>
            <a:ext cx="216024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Flecha derecha 12"/>
          <p:cNvSpPr/>
          <p:nvPr/>
        </p:nvSpPr>
        <p:spPr>
          <a:xfrm>
            <a:off x="755576" y="2132856"/>
            <a:ext cx="216024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-31893" y="8316"/>
            <a:ext cx="8204293" cy="540364"/>
          </a:xfrm>
          <a:solidFill>
            <a:schemeClr val="bg1">
              <a:lumMod val="6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pt-BR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FINANCIAMENTO PÚBLICO </a:t>
            </a:r>
            <a:endParaRPr lang="pt-BR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87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51520" y="1628800"/>
            <a:ext cx="4968875" cy="400050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b="1" dirty="0" smtClean="0"/>
              <a:t>Bolsas Ofertadas por tipo -2014</a:t>
            </a:r>
            <a:endParaRPr lang="pt-BR" sz="2000" b="1" dirty="0"/>
          </a:p>
        </p:txBody>
      </p:sp>
      <p:pic>
        <p:nvPicPr>
          <p:cNvPr id="37895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6286500"/>
            <a:ext cx="7397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CuadroTexto 10"/>
          <p:cNvSpPr txBox="1">
            <a:spLocks noChangeArrowheads="1"/>
          </p:cNvSpPr>
          <p:nvPr/>
        </p:nvSpPr>
        <p:spPr bwMode="auto">
          <a:xfrm>
            <a:off x="179512" y="6597255"/>
            <a:ext cx="17938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100" dirty="0"/>
              <a:t>Fonte: ProUni/MEC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872" y="908720"/>
            <a:ext cx="8229602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/>
              <a:t>Programa Universidade para Todos – ProUni</a:t>
            </a: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0" y="18460"/>
            <a:ext cx="8204293" cy="540364"/>
          </a:xfrm>
          <a:solidFill>
            <a:schemeClr val="bg1">
              <a:lumMod val="6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pt-BR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Fontes de Receitas - Públicas</a:t>
            </a:r>
            <a:endParaRPr lang="pt-BR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4" y="988066"/>
            <a:ext cx="9144000" cy="586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1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6286500"/>
            <a:ext cx="7397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CuadroTexto 10"/>
          <p:cNvSpPr txBox="1">
            <a:spLocks noChangeArrowheads="1"/>
          </p:cNvSpPr>
          <p:nvPr/>
        </p:nvSpPr>
        <p:spPr bwMode="auto">
          <a:xfrm>
            <a:off x="1143000" y="6162675"/>
            <a:ext cx="17938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100"/>
              <a:t>Fonte: ProUni/MEC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872" y="908720"/>
            <a:ext cx="8229602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/>
              <a:t>Programa Universidade para Todos – ProUni</a:t>
            </a: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0" y="18460"/>
            <a:ext cx="8204293" cy="540364"/>
          </a:xfrm>
          <a:solidFill>
            <a:schemeClr val="bg1">
              <a:lumMod val="6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pt-BR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Fontes de Receitas - Públicas</a:t>
            </a:r>
            <a:endParaRPr lang="pt-BR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916832"/>
            <a:ext cx="55753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0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3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6286500"/>
            <a:ext cx="7397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-31576" y="0"/>
            <a:ext cx="8229600" cy="692696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IMPACTOS SOBRE O SETOR DE ENSINO PRIVADO </a:t>
            </a:r>
            <a:endParaRPr lang="pt-BR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51520" y="908720"/>
            <a:ext cx="8280920" cy="4401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pt-BR" sz="2000" dirty="0" smtClean="0"/>
              <a:t>Inicia-se um processo de internacionalização do setor privado de ensino no Brasil.  Grupos britânicos, americanos e europeus passam a adquirir instituições educativas nacionais. </a:t>
            </a:r>
          </a:p>
          <a:p>
            <a:pPr marL="342900" indent="-342900" algn="just">
              <a:buAutoNum type="arabicPeriod"/>
            </a:pPr>
            <a:r>
              <a:rPr lang="pt-BR" sz="2000" dirty="0" smtClean="0"/>
              <a:t>Os processos de fusão e aquisição nos últimos anos têm alterado a estrutura do mercado educacional no Brasil: </a:t>
            </a:r>
          </a:p>
          <a:p>
            <a:pPr marL="342900" indent="-342900" algn="just">
              <a:buAutoNum type="arabicPeriod"/>
            </a:pPr>
            <a:endParaRPr lang="pt-BR" dirty="0"/>
          </a:p>
          <a:p>
            <a:pPr marL="342900" indent="-342900" algn="just">
              <a:buAutoNum type="arabicPeriod"/>
            </a:pPr>
            <a:endParaRPr lang="pt-BR" dirty="0" smtClean="0"/>
          </a:p>
          <a:p>
            <a:pPr marL="342900" indent="-342900" algn="just">
              <a:buAutoNum type="arabicPeriod"/>
            </a:pPr>
            <a:endParaRPr lang="pt-BR" dirty="0"/>
          </a:p>
          <a:p>
            <a:pPr marL="342900" indent="-342900" algn="just">
              <a:buAutoNum type="arabicPeriod"/>
            </a:pPr>
            <a:endParaRPr lang="pt-BR" dirty="0" smtClean="0"/>
          </a:p>
          <a:p>
            <a:pPr marL="342900" indent="-342900" algn="just">
              <a:buAutoNum type="arabicPeriod"/>
            </a:pPr>
            <a:endParaRPr lang="pt-BR" dirty="0"/>
          </a:p>
          <a:p>
            <a:pPr marL="342900" indent="-342900" algn="just">
              <a:buAutoNum type="arabicPeriod"/>
            </a:pPr>
            <a:endParaRPr lang="pt-BR" dirty="0" smtClean="0"/>
          </a:p>
          <a:p>
            <a:pPr marL="342900" indent="-342900" algn="just">
              <a:buAutoNum type="arabicPeriod"/>
            </a:pPr>
            <a:endParaRPr lang="pt-BR" dirty="0"/>
          </a:p>
          <a:p>
            <a:pPr marL="342900" indent="-342900" algn="just">
              <a:buAutoNum type="arabicPeriod"/>
            </a:pPr>
            <a:endParaRPr lang="pt-BR" dirty="0" smtClean="0"/>
          </a:p>
          <a:p>
            <a:pPr marL="342900" indent="-342900" algn="just">
              <a:buAutoNum type="arabicPeriod"/>
            </a:pPr>
            <a:endParaRPr lang="pt-BR" dirty="0"/>
          </a:p>
          <a:p>
            <a:pPr marL="342900" indent="-342900" algn="just">
              <a:buAutoNum type="arabicPeriod"/>
            </a:pPr>
            <a:endParaRPr lang="pt-BR" dirty="0"/>
          </a:p>
        </p:txBody>
      </p:sp>
      <p:sp>
        <p:nvSpPr>
          <p:cNvPr id="4" name="CuadroTexto 3"/>
          <p:cNvSpPr txBox="1"/>
          <p:nvPr/>
        </p:nvSpPr>
        <p:spPr>
          <a:xfrm>
            <a:off x="1331640" y="306896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OLIGOPÓLIO </a:t>
            </a:r>
            <a:endParaRPr lang="pt-BR" sz="2800" b="1" dirty="0"/>
          </a:p>
        </p:txBody>
      </p:sp>
      <p:sp>
        <p:nvSpPr>
          <p:cNvPr id="13" name="Flecha abajo 12"/>
          <p:cNvSpPr/>
          <p:nvPr/>
        </p:nvSpPr>
        <p:spPr>
          <a:xfrm>
            <a:off x="4067944" y="3645024"/>
            <a:ext cx="288032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uadroTexto 6"/>
          <p:cNvSpPr txBox="1"/>
          <p:nvPr/>
        </p:nvSpPr>
        <p:spPr>
          <a:xfrm>
            <a:off x="683568" y="4077072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Concentração no número de fornecedores (IES) o que levará a uma fatia significativa do mercado a concentrar-se na mãos de grandes grupos. </a:t>
            </a:r>
            <a:endParaRPr lang="pt-BR" sz="2000" dirty="0"/>
          </a:p>
        </p:txBody>
      </p:sp>
      <p:sp>
        <p:nvSpPr>
          <p:cNvPr id="15" name="Flecha abajo 14"/>
          <p:cNvSpPr/>
          <p:nvPr/>
        </p:nvSpPr>
        <p:spPr>
          <a:xfrm>
            <a:off x="4067944" y="2636912"/>
            <a:ext cx="288032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lecha abajo 15"/>
          <p:cNvSpPr/>
          <p:nvPr/>
        </p:nvSpPr>
        <p:spPr>
          <a:xfrm>
            <a:off x="4067944" y="5157192"/>
            <a:ext cx="360040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uadroTexto 8"/>
          <p:cNvSpPr txBox="1"/>
          <p:nvPr/>
        </p:nvSpPr>
        <p:spPr>
          <a:xfrm>
            <a:off x="4860032" y="522920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Por quê? </a:t>
            </a:r>
            <a:endParaRPr lang="pt-BR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971600" y="5661248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Considerando que a sustentação das instituição ocorre via o pagamento de mensalidades, poucos serão aqueles que poderão ocupar nichos específicos no mercado. </a:t>
            </a:r>
            <a:endParaRPr lang="pt-BR" sz="20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07504" y="6453336"/>
            <a:ext cx="23042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Fonte: Oliveira, 2009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412603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3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6286500"/>
            <a:ext cx="7397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-31576" y="0"/>
            <a:ext cx="8229600" cy="692696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IMPACTOS SOBRE O SETOR DE ENSINO PRIVADO </a:t>
            </a:r>
            <a:endParaRPr lang="pt-BR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79512" y="836712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Processo de Fusões e Aquisições  no Brasil entre 2007 e 2014</a:t>
            </a:r>
            <a:endParaRPr lang="pt-BR" sz="24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348880"/>
            <a:ext cx="4680520" cy="288032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1520" y="1700808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Número de fusões e aquisições realizadas no setor de ensino no Brasil – 2007 a 2014</a:t>
            </a:r>
            <a:endParaRPr lang="pt-BR" sz="1400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5326077" y="1484784"/>
            <a:ext cx="3816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Número de fusões e aquisições realizadas no setor de ensino, por nível de ensino no Brasil – 2007 a 2014</a:t>
            </a:r>
            <a:endParaRPr lang="pt-BR" sz="14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 cstate="print"/>
          <a:srcRect l="27823" r="15769"/>
          <a:stretch/>
        </p:blipFill>
        <p:spPr>
          <a:xfrm>
            <a:off x="5580112" y="2348880"/>
            <a:ext cx="3199133" cy="3059985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26384" y="6519446"/>
            <a:ext cx="2987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 </a:t>
            </a:r>
          </a:p>
          <a:p>
            <a:r>
              <a:rPr lang="pt-BR" sz="800" dirty="0" smtClean="0"/>
              <a:t>Fonte: CM Consultoria 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212685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3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6286500"/>
            <a:ext cx="7397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-31576" y="0"/>
            <a:ext cx="8229600" cy="692696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IMPACTOS SOBRE O SETOR DE ENSINO PRIVADO </a:t>
            </a:r>
            <a:endParaRPr lang="pt-BR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79512" y="83671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Processo de Fusões e Aquisições  no Brasil entre 2007 e 2014</a:t>
            </a:r>
            <a:endParaRPr lang="pt-BR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467544" y="1484784"/>
            <a:ext cx="50405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Número de fusões e aquisições realizadas no setor de ensino por região,  no Brasil – 2007 a 2014</a:t>
            </a:r>
            <a:endParaRPr lang="pt-BR" sz="16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/>
          <a:srcRect l="19264" t="7334" r="18187" b="5226"/>
          <a:stretch/>
        </p:blipFill>
        <p:spPr>
          <a:xfrm>
            <a:off x="539552" y="2132856"/>
            <a:ext cx="4154583" cy="418653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327576" y="2996952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Cinco primeiro Estados com maior números de fusões e aquisições no Brasil – 2007 a 2014</a:t>
            </a:r>
            <a:endParaRPr lang="pt-BR" sz="16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3933056"/>
            <a:ext cx="3354452" cy="2123297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6384" y="6519446"/>
            <a:ext cx="2987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800" dirty="0" smtClean="0"/>
          </a:p>
          <a:p>
            <a:r>
              <a:rPr lang="pt-BR" sz="800" dirty="0" smtClean="0"/>
              <a:t>Fonte: CM Consultoria 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215610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3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6286500"/>
            <a:ext cx="7397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-31576" y="0"/>
            <a:ext cx="8229600" cy="692696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IMPACTOS SOBRE O SETOR DE ENSINO PRIVADO </a:t>
            </a:r>
            <a:endParaRPr lang="pt-BR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6384" y="6519446"/>
            <a:ext cx="2987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Elaboração: Qualitá Assessoria e Pesquisa </a:t>
            </a:r>
          </a:p>
          <a:p>
            <a:r>
              <a:rPr lang="pt-BR" sz="800" dirty="0" smtClean="0"/>
              <a:t>Fonte: CM Consultoria </a:t>
            </a:r>
            <a:endParaRPr lang="pt-BR" sz="8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804383"/>
              </p:ext>
            </p:extLst>
          </p:nvPr>
        </p:nvGraphicFramePr>
        <p:xfrm>
          <a:off x="7057" y="0"/>
          <a:ext cx="9136943" cy="68580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64020"/>
                <a:gridCol w="1778874"/>
                <a:gridCol w="1778874"/>
                <a:gridCol w="1778874"/>
                <a:gridCol w="1536301"/>
              </a:tblGrid>
              <a:tr h="505654">
                <a:tc gridSpan="5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Motivos que justificam a movimentação regional das fusões e aquisições no Brasil.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50565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Norte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Nordeste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Centro- Oeste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Sudeste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Sul </a:t>
                      </a:r>
                      <a:endParaRPr lang="pt-BR" dirty="0"/>
                    </a:p>
                  </a:txBody>
                  <a:tcPr/>
                </a:tc>
              </a:tr>
              <a:tr h="112213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1. Aumento crescente no número de matrículas no</a:t>
                      </a:r>
                      <a:r>
                        <a:rPr lang="pt-BR" sz="1600" baseline="0" dirty="0" smtClean="0"/>
                        <a:t> ensino superior. 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1.Impacto</a:t>
                      </a:r>
                      <a:r>
                        <a:rPr lang="pt-BR" sz="1600" baseline="0" dirty="0" smtClean="0"/>
                        <a:t> das Políticas de Renda. 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1. Elevado</a:t>
                      </a:r>
                      <a:r>
                        <a:rPr lang="pt-BR" sz="1600" baseline="0" dirty="0" smtClean="0"/>
                        <a:t> número de instituições de pequeno porte. 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1. Grande densidade</a:t>
                      </a:r>
                      <a:r>
                        <a:rPr lang="pt-BR" sz="1600" baseline="0" dirty="0" smtClean="0"/>
                        <a:t> demográfica 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1. Estabilização da renda. </a:t>
                      </a:r>
                      <a:endParaRPr lang="pt-BR" sz="1600" dirty="0"/>
                    </a:p>
                  </a:txBody>
                  <a:tcPr/>
                </a:tc>
              </a:tr>
              <a:tr h="112213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2. Grande concentração de matrículas nas capitais.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2.</a:t>
                      </a:r>
                      <a:r>
                        <a:rPr lang="pt-BR" sz="1600" baseline="0" dirty="0" smtClean="0"/>
                        <a:t> Elevado volume de investimento público. 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2.Renda Estável 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2.</a:t>
                      </a:r>
                      <a:r>
                        <a:rPr lang="pt-BR" sz="1600" baseline="0" dirty="0" smtClean="0"/>
                        <a:t> Demanda pelo ensino superior reprimida. 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2. Grau de instrução mais elevado. </a:t>
                      </a:r>
                      <a:endParaRPr lang="pt-BR" sz="1600" dirty="0"/>
                    </a:p>
                  </a:txBody>
                  <a:tcPr/>
                </a:tc>
              </a:tr>
              <a:tr h="1514356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3. Demanda  reprimida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dirty="0" smtClean="0"/>
                        <a:t>pelo</a:t>
                      </a:r>
                      <a:r>
                        <a:rPr lang="pt-BR" sz="1600" baseline="0" dirty="0" smtClean="0"/>
                        <a:t> ensino superior quando a comparado com outras regiões. 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3. Expansão do</a:t>
                      </a:r>
                      <a:r>
                        <a:rPr lang="pt-BR" sz="1600" baseline="0" dirty="0" smtClean="0"/>
                        <a:t> mercado de trabalho.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3. Grande</a:t>
                      </a:r>
                      <a:r>
                        <a:rPr lang="pt-BR" sz="1600" baseline="0" dirty="0" smtClean="0"/>
                        <a:t> concentração de matrículas na capital 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3. Perda de dinamismo na geração de matrículas. </a:t>
                      </a:r>
                      <a:endParaRPr lang="pt-BR" sz="1600" baseline="0" dirty="0" smtClean="0"/>
                    </a:p>
                    <a:p>
                      <a:endParaRPr lang="pt-BR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3.Perda de dinamismo na geração de matrículas.</a:t>
                      </a:r>
                      <a:r>
                        <a:rPr lang="pt-BR" sz="1600" baseline="0" dirty="0" smtClean="0"/>
                        <a:t> </a:t>
                      </a:r>
                      <a:endParaRPr lang="pt-BR" sz="1600" dirty="0"/>
                    </a:p>
                  </a:txBody>
                  <a:tcPr/>
                </a:tc>
              </a:tr>
              <a:tr h="120323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4. Segmento</a:t>
                      </a:r>
                      <a:r>
                        <a:rPr lang="pt-BR" sz="1600" baseline="0" dirty="0" smtClean="0"/>
                        <a:t> do ensino superior em expansão.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4. Mão de</a:t>
                      </a:r>
                      <a:r>
                        <a:rPr lang="pt-BR" sz="1600" baseline="0" dirty="0" smtClean="0"/>
                        <a:t> obra pouco qualificada e jovem. 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4. Ensino superior pulverizados:</a:t>
                      </a:r>
                      <a:r>
                        <a:rPr lang="pt-BR" sz="1600" baseline="0" dirty="0" smtClean="0"/>
                        <a:t> pequenas, médias e grandes IES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  <a:tr h="379171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rgbClr val="FF0000"/>
                          </a:solidFill>
                        </a:rPr>
                        <a:t>Resultado: </a:t>
                      </a:r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  <a:tr h="505654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lecha arriba 6"/>
          <p:cNvSpPr/>
          <p:nvPr/>
        </p:nvSpPr>
        <p:spPr>
          <a:xfrm>
            <a:off x="899592" y="6381328"/>
            <a:ext cx="288032" cy="332656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Flecha arriba 12"/>
          <p:cNvSpPr/>
          <p:nvPr/>
        </p:nvSpPr>
        <p:spPr>
          <a:xfrm>
            <a:off x="4788024" y="6381328"/>
            <a:ext cx="288032" cy="332656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Flecha arriba 13"/>
          <p:cNvSpPr/>
          <p:nvPr/>
        </p:nvSpPr>
        <p:spPr>
          <a:xfrm>
            <a:off x="2987824" y="6381328"/>
            <a:ext cx="288032" cy="332656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Igual 7"/>
          <p:cNvSpPr/>
          <p:nvPr/>
        </p:nvSpPr>
        <p:spPr>
          <a:xfrm>
            <a:off x="6444208" y="6381328"/>
            <a:ext cx="648072" cy="332656"/>
          </a:xfrm>
          <a:prstGeom prst="mathEqual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Igual 14"/>
          <p:cNvSpPr/>
          <p:nvPr/>
        </p:nvSpPr>
        <p:spPr>
          <a:xfrm>
            <a:off x="7956376" y="6381328"/>
            <a:ext cx="648072" cy="332656"/>
          </a:xfrm>
          <a:prstGeom prst="mathEqual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7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11" y="23101"/>
            <a:ext cx="8229600" cy="994122"/>
          </a:xfr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algn="l"/>
            <a:r>
              <a:rPr lang="pt-BR" sz="3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Eixos </a:t>
            </a:r>
            <a:endParaRPr lang="pt-BR" sz="32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844824"/>
            <a:ext cx="8507288" cy="4104456"/>
          </a:xfrm>
        </p:spPr>
        <p:txBody>
          <a:bodyPr>
            <a:normAutofit/>
          </a:bodyPr>
          <a:lstStyle/>
          <a:p>
            <a:pPr marL="532638" indent="-514350" algn="just">
              <a:buFont typeface="+mj-lt"/>
              <a:buAutoNum type="romanLcPeriod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Mercantilização </a:t>
            </a:r>
          </a:p>
          <a:p>
            <a:pPr marL="532638" indent="-514350" algn="just">
              <a:buFont typeface="+mj-lt"/>
              <a:buAutoNum type="romanLcPeriod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Financeirização </a:t>
            </a:r>
          </a:p>
          <a:p>
            <a:pPr marL="532638" indent="-514350" algn="just">
              <a:buFont typeface="+mj-lt"/>
              <a:buAutoNum type="romanLcPeriod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Financiamento Público </a:t>
            </a:r>
          </a:p>
          <a:p>
            <a:pPr marL="532638" indent="-514350" algn="just">
              <a:buFont typeface="+mj-lt"/>
              <a:buAutoNum type="romanLcPeriod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Formação de oligopólios no setor educacional.</a:t>
            </a:r>
          </a:p>
        </p:txBody>
      </p:sp>
      <p:pic>
        <p:nvPicPr>
          <p:cNvPr id="7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805264"/>
            <a:ext cx="1728000" cy="858389"/>
          </a:xfrm>
          <a:prstGeom prst="rect">
            <a:avLst/>
          </a:prstGeom>
          <a:ln>
            <a:noFill/>
          </a:ln>
        </p:spPr>
      </p:pic>
      <p:cxnSp>
        <p:nvCxnSpPr>
          <p:cNvPr id="9" name="Conector recto 8"/>
          <p:cNvCxnSpPr/>
          <p:nvPr/>
        </p:nvCxnSpPr>
        <p:spPr>
          <a:xfrm>
            <a:off x="683568" y="6309320"/>
            <a:ext cx="612068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3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6286500"/>
            <a:ext cx="7397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39552" y="18864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Processo de Fusões e Aquisições  no Brasil entre 2007 e 2014</a:t>
            </a:r>
            <a:endParaRPr lang="pt-BR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3" y="692697"/>
            <a:ext cx="5842814" cy="6081298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0" y="6396335"/>
            <a:ext cx="1642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800" dirty="0" smtClean="0"/>
          </a:p>
          <a:p>
            <a:r>
              <a:rPr lang="pt-BR" sz="800" dirty="0" smtClean="0"/>
              <a:t>Fonte: CM Consultoria </a:t>
            </a:r>
            <a:endParaRPr lang="pt-BR" sz="800" dirty="0"/>
          </a:p>
        </p:txBody>
      </p:sp>
      <p:sp>
        <p:nvSpPr>
          <p:cNvPr id="13" name="Estrella de 5 puntas 12"/>
          <p:cNvSpPr/>
          <p:nvPr/>
        </p:nvSpPr>
        <p:spPr>
          <a:xfrm flipH="1">
            <a:off x="2123728" y="2996952"/>
            <a:ext cx="144016" cy="1524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trella de 5 puntas 13"/>
          <p:cNvSpPr/>
          <p:nvPr/>
        </p:nvSpPr>
        <p:spPr>
          <a:xfrm flipH="1">
            <a:off x="2987824" y="3789040"/>
            <a:ext cx="144016" cy="1524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strella de 5 puntas 14"/>
          <p:cNvSpPr/>
          <p:nvPr/>
        </p:nvSpPr>
        <p:spPr>
          <a:xfrm flipH="1">
            <a:off x="3203848" y="4581128"/>
            <a:ext cx="144016" cy="1524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trella de 5 puntas 15"/>
          <p:cNvSpPr/>
          <p:nvPr/>
        </p:nvSpPr>
        <p:spPr>
          <a:xfrm flipH="1">
            <a:off x="2051720" y="5013176"/>
            <a:ext cx="144016" cy="1524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strella de 5 puntas 17"/>
          <p:cNvSpPr/>
          <p:nvPr/>
        </p:nvSpPr>
        <p:spPr>
          <a:xfrm flipH="1">
            <a:off x="2555776" y="3212976"/>
            <a:ext cx="144016" cy="1524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strella de 5 puntas 18"/>
          <p:cNvSpPr/>
          <p:nvPr/>
        </p:nvSpPr>
        <p:spPr>
          <a:xfrm flipH="1">
            <a:off x="2843808" y="3429000"/>
            <a:ext cx="144016" cy="1524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strella de 5 puntas 19"/>
          <p:cNvSpPr/>
          <p:nvPr/>
        </p:nvSpPr>
        <p:spPr>
          <a:xfrm flipH="1">
            <a:off x="3203848" y="2852936"/>
            <a:ext cx="144016" cy="1524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strella de 5 puntas 20"/>
          <p:cNvSpPr/>
          <p:nvPr/>
        </p:nvSpPr>
        <p:spPr>
          <a:xfrm flipH="1">
            <a:off x="3131840" y="2636912"/>
            <a:ext cx="144016" cy="1524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strella de 5 puntas 21"/>
          <p:cNvSpPr/>
          <p:nvPr/>
        </p:nvSpPr>
        <p:spPr>
          <a:xfrm flipH="1">
            <a:off x="2483768" y="1196752"/>
            <a:ext cx="144016" cy="1524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strella de 5 puntas 22"/>
          <p:cNvSpPr/>
          <p:nvPr/>
        </p:nvSpPr>
        <p:spPr>
          <a:xfrm flipH="1">
            <a:off x="107504" y="5949280"/>
            <a:ext cx="144016" cy="1524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uadroTexto 4"/>
          <p:cNvSpPr txBox="1"/>
          <p:nvPr/>
        </p:nvSpPr>
        <p:spPr>
          <a:xfrm>
            <a:off x="251520" y="5877272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>
                <a:latin typeface="+mj-lt"/>
              </a:rPr>
              <a:t>Instituições que também atuam na educação básica. </a:t>
            </a:r>
            <a:endParaRPr lang="pt-BR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856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3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6286500"/>
            <a:ext cx="7397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251520" y="33265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Processo de Fusões e Aquisições  no Brasil entre 2007 e 2014</a:t>
            </a:r>
            <a:endParaRPr lang="pt-BR" sz="2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916832"/>
            <a:ext cx="3876435" cy="270329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79512" y="908720"/>
            <a:ext cx="41319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Instituições com mais 100 mil alunos que realizaram processos de fusão e aquisição – 2007 a 2014</a:t>
            </a:r>
          </a:p>
          <a:p>
            <a:pPr algn="ctr"/>
            <a:endParaRPr lang="pt-BR" sz="1600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4572000" y="908720"/>
            <a:ext cx="4402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Instituições que negociaram acima de </a:t>
            </a:r>
            <a:r>
              <a:rPr lang="pt-BR" sz="1600" b="1" dirty="0" err="1" smtClean="0"/>
              <a:t>R</a:t>
            </a:r>
            <a:r>
              <a:rPr lang="pt-BR" sz="1600" b="1" dirty="0" smtClean="0"/>
              <a:t>$ 1 bilhão nos processos de fusão e aquisição – 2007 a 2014</a:t>
            </a:r>
          </a:p>
          <a:p>
            <a:pPr algn="ctr"/>
            <a:endParaRPr lang="pt-BR" sz="16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1556792"/>
            <a:ext cx="4181429" cy="1943997"/>
          </a:xfrm>
          <a:prstGeom prst="rect">
            <a:avLst/>
          </a:prstGeom>
        </p:spPr>
      </p:pic>
      <p:sp>
        <p:nvSpPr>
          <p:cNvPr id="8" name="Flecha abajo 7"/>
          <p:cNvSpPr/>
          <p:nvPr/>
        </p:nvSpPr>
        <p:spPr>
          <a:xfrm>
            <a:off x="2123728" y="4869160"/>
            <a:ext cx="288032" cy="2880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uadroTexto 8"/>
          <p:cNvSpPr txBox="1"/>
          <p:nvPr/>
        </p:nvSpPr>
        <p:spPr>
          <a:xfrm>
            <a:off x="323528" y="530120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Anhanguera, </a:t>
            </a:r>
            <a:r>
              <a:rPr lang="pt-BR" dirty="0" err="1" smtClean="0"/>
              <a:t>Kroton</a:t>
            </a:r>
            <a:r>
              <a:rPr lang="pt-BR" dirty="0" smtClean="0"/>
              <a:t>, GP Investimentos e Estácio Participações detém 26% das matrículas no ensino superior.</a:t>
            </a:r>
            <a:endParaRPr lang="pt-BR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3501008"/>
            <a:ext cx="3997784" cy="3203999"/>
          </a:xfrm>
          <a:prstGeom prst="rect">
            <a:avLst/>
          </a:prstGeom>
        </p:spPr>
      </p:pic>
      <p:sp>
        <p:nvSpPr>
          <p:cNvPr id="19" name="Flecha abajo 18"/>
          <p:cNvSpPr/>
          <p:nvPr/>
        </p:nvSpPr>
        <p:spPr>
          <a:xfrm>
            <a:off x="6156176" y="3573016"/>
            <a:ext cx="288032" cy="2880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uadroTexto 9"/>
          <p:cNvSpPr txBox="1"/>
          <p:nvPr/>
        </p:nvSpPr>
        <p:spPr>
          <a:xfrm>
            <a:off x="4355976" y="357301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 smtClean="0"/>
              <a:t>Além das receitas captadas no mercado</a:t>
            </a:r>
            <a:r>
              <a:rPr lang="pt-BR" sz="1400" dirty="0" smtClean="0"/>
              <a:t>... </a:t>
            </a:r>
            <a:endParaRPr lang="pt-BR" sz="14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107504" y="6237312"/>
            <a:ext cx="28083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900" dirty="0"/>
          </a:p>
          <a:p>
            <a:r>
              <a:rPr lang="pt-BR" sz="900" dirty="0" smtClean="0"/>
              <a:t> </a:t>
            </a:r>
          </a:p>
          <a:p>
            <a:r>
              <a:rPr lang="pt-BR" sz="900" dirty="0" smtClean="0"/>
              <a:t>Fonte: CM Consultoria 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404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3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6286500"/>
            <a:ext cx="7397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-684584" y="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Lógica da </a:t>
            </a:r>
            <a:r>
              <a:rPr lang="pt-BR" b="1" dirty="0" err="1" smtClean="0"/>
              <a:t>Fi</a:t>
            </a:r>
            <a:endParaRPr lang="pt-BR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60848"/>
            <a:ext cx="9144000" cy="3366198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-31576" y="0"/>
            <a:ext cx="8229600" cy="692696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IMPACTOS SOBRE O SETOR DE ENSINO PRIVADO </a:t>
            </a:r>
            <a:endParaRPr lang="pt-BR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3528" y="83671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Educação como mercadoria, exemplo: </a:t>
            </a:r>
            <a:endParaRPr lang="pt-BR" dirty="0"/>
          </a:p>
        </p:txBody>
      </p:sp>
      <p:sp>
        <p:nvSpPr>
          <p:cNvPr id="10" name="CuadroTexto 9"/>
          <p:cNvSpPr txBox="1"/>
          <p:nvPr/>
        </p:nvSpPr>
        <p:spPr>
          <a:xfrm>
            <a:off x="395536" y="126876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E46C0A"/>
                </a:solidFill>
              </a:rPr>
              <a:t>Educação Básica:</a:t>
            </a:r>
            <a:endParaRPr lang="pt-BR" dirty="0">
              <a:solidFill>
                <a:srgbClr val="E46C0A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67544" y="6021288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</a:t>
            </a:r>
            <a:r>
              <a:rPr lang="pt-BR" sz="1000" dirty="0" err="1" smtClean="0"/>
              <a:t>Kroton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17289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3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6286500"/>
            <a:ext cx="7397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-684584" y="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Lógica da </a:t>
            </a:r>
            <a:r>
              <a:rPr lang="pt-BR" b="1" dirty="0" err="1" smtClean="0"/>
              <a:t>Fi</a:t>
            </a:r>
            <a:endParaRPr lang="pt-BR" b="1" dirty="0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-31576" y="0"/>
            <a:ext cx="8229600" cy="692696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IMPACTOS SOBRE O SETOR DE ENSINO PRIVADO </a:t>
            </a:r>
            <a:endParaRPr lang="pt-BR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3528" y="83671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Educação como mercadoria, exemplo: </a:t>
            </a:r>
            <a:endParaRPr lang="pt-BR" dirty="0"/>
          </a:p>
        </p:txBody>
      </p:sp>
      <p:sp>
        <p:nvSpPr>
          <p:cNvPr id="10" name="CuadroTexto 9"/>
          <p:cNvSpPr txBox="1"/>
          <p:nvPr/>
        </p:nvSpPr>
        <p:spPr>
          <a:xfrm>
            <a:off x="395536" y="126876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E46C0A"/>
                </a:solidFill>
              </a:rPr>
              <a:t>Ensino Superior:</a:t>
            </a:r>
            <a:endParaRPr lang="pt-BR" dirty="0">
              <a:solidFill>
                <a:srgbClr val="E46C0A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661" y="1055359"/>
            <a:ext cx="9144000" cy="580233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355976" y="6309320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</a:t>
            </a:r>
            <a:r>
              <a:rPr lang="pt-BR" sz="1000" dirty="0" err="1" smtClean="0"/>
              <a:t>Kroton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4824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3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6286500"/>
            <a:ext cx="7397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-684584" y="0"/>
            <a:ext cx="806489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A MERCADORIA EM PALAVRAS ....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67544" y="90872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>
                <a:solidFill>
                  <a:srgbClr val="E46C0A"/>
                </a:solidFill>
              </a:rPr>
              <a:t>“A educação é hoje uma mercadoria negociável. Tornou-se exportável, portável e </a:t>
            </a:r>
            <a:r>
              <a:rPr lang="pt-BR" b="1" i="1" dirty="0" smtClean="0">
                <a:solidFill>
                  <a:schemeClr val="accent6">
                    <a:lumMod val="75000"/>
                  </a:schemeClr>
                </a:solidFill>
              </a:rPr>
              <a:t>negociável.”.  </a:t>
            </a:r>
            <a:r>
              <a:rPr lang="pt-BR" sz="1600" b="1" dirty="0" smtClean="0"/>
              <a:t>Angel </a:t>
            </a:r>
            <a:r>
              <a:rPr lang="pt-BR" sz="1600" b="1" dirty="0" err="1" smtClean="0"/>
              <a:t>Gurria</a:t>
            </a:r>
            <a:r>
              <a:rPr lang="pt-BR" sz="1600" b="1" dirty="0" smtClean="0"/>
              <a:t> </a:t>
            </a:r>
            <a:r>
              <a:rPr lang="pt-BR" sz="1600" dirty="0" smtClean="0"/>
              <a:t>(Secretário Geral da OECD)</a:t>
            </a:r>
            <a:endParaRPr lang="pt-BR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67544" y="1916832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i="1" dirty="0" smtClean="0">
                <a:solidFill>
                  <a:srgbClr val="000090"/>
                </a:solidFill>
              </a:rPr>
              <a:t>“A </a:t>
            </a:r>
            <a:r>
              <a:rPr lang="pt-BR" b="1" i="1" dirty="0" err="1" smtClean="0">
                <a:solidFill>
                  <a:srgbClr val="000090"/>
                </a:solidFill>
              </a:rPr>
              <a:t>Hoper</a:t>
            </a:r>
            <a:r>
              <a:rPr lang="pt-BR" b="1" i="1" dirty="0" smtClean="0">
                <a:solidFill>
                  <a:srgbClr val="000090"/>
                </a:solidFill>
              </a:rPr>
              <a:t> Consultoria Acadêmica desenvolveu um modelo inovador de redução dos custos da atividade fim de uma instituição de ensino, com base na utilização de 20% da carga horária do curso com atividade não  presenciais. O modelo aplicado pela </a:t>
            </a:r>
            <a:r>
              <a:rPr lang="pt-BR" b="1" i="1" dirty="0" err="1" smtClean="0">
                <a:solidFill>
                  <a:srgbClr val="000090"/>
                </a:solidFill>
              </a:rPr>
              <a:t>Hoper</a:t>
            </a:r>
            <a:r>
              <a:rPr lang="pt-BR" b="1" i="1" dirty="0" smtClean="0">
                <a:solidFill>
                  <a:srgbClr val="000090"/>
                </a:solidFill>
              </a:rPr>
              <a:t> não se utiliza de disciplinas a distância , mas sim de uma metodologia interdisciplinar que proporciona uma economia em maior escala do que a obtida com a substituição das disciplinas , bem como maior ganho na qualidade acadêmica do curso.</a:t>
            </a:r>
            <a:r>
              <a:rPr lang="pt-BR" b="1" i="1" dirty="0" smtClean="0"/>
              <a:t>”  </a:t>
            </a:r>
            <a:r>
              <a:rPr lang="pt-BR" sz="1600" b="1" dirty="0" err="1" smtClean="0"/>
              <a:t>Hoper</a:t>
            </a:r>
            <a:r>
              <a:rPr lang="pt-BR" sz="1600" b="1" dirty="0" smtClean="0"/>
              <a:t> Consultoria </a:t>
            </a:r>
            <a:endParaRPr lang="pt-BR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67544" y="4221088"/>
            <a:ext cx="835292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i="1" dirty="0" smtClean="0">
                <a:solidFill>
                  <a:srgbClr val="E46C0A"/>
                </a:solidFill>
              </a:rPr>
              <a:t>“</a:t>
            </a:r>
            <a:r>
              <a:rPr lang="pt-BR" b="1" i="1" dirty="0">
                <a:solidFill>
                  <a:srgbClr val="E46C0A"/>
                </a:solidFill>
              </a:rPr>
              <a:t>A aquisição do controle acionário da universidade paulista </a:t>
            </a:r>
            <a:r>
              <a:rPr lang="pt-BR" b="1" i="1" dirty="0" smtClean="0">
                <a:solidFill>
                  <a:srgbClr val="E46C0A"/>
                </a:solidFill>
              </a:rPr>
              <a:t>Anhembi Morumbi </a:t>
            </a:r>
            <a:r>
              <a:rPr lang="pt-BR" b="1" i="1" dirty="0">
                <a:solidFill>
                  <a:srgbClr val="E46C0A"/>
                </a:solidFill>
              </a:rPr>
              <a:t>pelo grupo americano </a:t>
            </a:r>
            <a:r>
              <a:rPr lang="pt-BR" b="1" i="1" dirty="0" err="1">
                <a:solidFill>
                  <a:srgbClr val="E46C0A"/>
                </a:solidFill>
              </a:rPr>
              <a:t>Laureate</a:t>
            </a:r>
            <a:r>
              <a:rPr lang="pt-BR" b="1" i="1" dirty="0">
                <a:solidFill>
                  <a:srgbClr val="E46C0A"/>
                </a:solidFill>
              </a:rPr>
              <a:t>, em dezembro, </a:t>
            </a:r>
            <a:r>
              <a:rPr lang="pt-BR" b="1" i="1" dirty="0" smtClean="0">
                <a:solidFill>
                  <a:srgbClr val="E46C0A"/>
                </a:solidFill>
              </a:rPr>
              <a:t>representou muito </a:t>
            </a:r>
            <a:r>
              <a:rPr lang="pt-BR" b="1" i="1" dirty="0">
                <a:solidFill>
                  <a:srgbClr val="E46C0A"/>
                </a:solidFill>
              </a:rPr>
              <a:t>mais que um bom negócio para o arquiteto Gabriel </a:t>
            </a:r>
            <a:r>
              <a:rPr lang="pt-BR" b="1" i="1" dirty="0" smtClean="0">
                <a:solidFill>
                  <a:srgbClr val="E46C0A"/>
                </a:solidFill>
              </a:rPr>
              <a:t>Monteiro Rodrigues</a:t>
            </a:r>
            <a:r>
              <a:rPr lang="pt-BR" b="1" i="1" dirty="0">
                <a:solidFill>
                  <a:srgbClr val="E46C0A"/>
                </a:solidFill>
              </a:rPr>
              <a:t>, de 73 anos, fundador da instituição. Com a venda, </a:t>
            </a:r>
            <a:r>
              <a:rPr lang="pt-BR" b="1" i="1" dirty="0" smtClean="0">
                <a:solidFill>
                  <a:srgbClr val="E46C0A"/>
                </a:solidFill>
              </a:rPr>
              <a:t>fechada por </a:t>
            </a:r>
            <a:r>
              <a:rPr lang="pt-BR" b="1" i="1" dirty="0">
                <a:solidFill>
                  <a:srgbClr val="E46C0A"/>
                </a:solidFill>
              </a:rPr>
              <a:t>165 milhões de reais, pela primeira vez uma instituição </a:t>
            </a:r>
            <a:r>
              <a:rPr lang="pt-BR" b="1" i="1" dirty="0" smtClean="0">
                <a:solidFill>
                  <a:srgbClr val="E46C0A"/>
                </a:solidFill>
              </a:rPr>
              <a:t>estrangeira passou </a:t>
            </a:r>
            <a:r>
              <a:rPr lang="pt-BR" b="1" i="1" dirty="0">
                <a:solidFill>
                  <a:srgbClr val="E46C0A"/>
                </a:solidFill>
              </a:rPr>
              <a:t>a mandar em uma universidade no Brasil, um marco da </a:t>
            </a:r>
            <a:r>
              <a:rPr lang="pt-BR" b="1" i="1" dirty="0" smtClean="0">
                <a:solidFill>
                  <a:srgbClr val="E46C0A"/>
                </a:solidFill>
              </a:rPr>
              <a:t>entrada do </a:t>
            </a:r>
            <a:r>
              <a:rPr lang="pt-BR" b="1" i="1" dirty="0">
                <a:solidFill>
                  <a:srgbClr val="E46C0A"/>
                </a:solidFill>
              </a:rPr>
              <a:t>capital internacional num setor da </a:t>
            </a:r>
            <a:r>
              <a:rPr lang="pt-BR" b="1" i="1" dirty="0" smtClean="0">
                <a:solidFill>
                  <a:srgbClr val="E46C0A"/>
                </a:solidFill>
              </a:rPr>
              <a:t>economia (...</a:t>
            </a:r>
            <a:r>
              <a:rPr lang="pt-BR" dirty="0" smtClean="0">
                <a:solidFill>
                  <a:srgbClr val="E46C0A"/>
                </a:solidFill>
              </a:rPr>
              <a:t>)”</a:t>
            </a:r>
            <a:r>
              <a:rPr lang="pt-BR" dirty="0">
                <a:solidFill>
                  <a:srgbClr val="E46C0A"/>
                </a:solidFill>
              </a:rPr>
              <a:t> </a:t>
            </a:r>
            <a:r>
              <a:rPr lang="pt-BR" sz="1600" b="1" dirty="0" smtClean="0"/>
              <a:t>Banco Pátria </a:t>
            </a:r>
            <a:r>
              <a:rPr lang="pt-BR" sz="1600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612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3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6286500"/>
            <a:ext cx="7397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5496" y="0"/>
            <a:ext cx="806489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Conclusão 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476672"/>
            <a:ext cx="885698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 smtClean="0">
                <a:solidFill>
                  <a:srgbClr val="E46C0A"/>
                </a:solidFill>
              </a:rPr>
              <a:t>As limitações legais para impedir a expansão do capital financeiro, via regulamentação, no setor de ensino não têm tido resultados eficientes. Conduto, devem ser implementadas para definir as condições mínimas de funcionamento. </a:t>
            </a:r>
          </a:p>
          <a:p>
            <a:endParaRPr lang="pt-BR" sz="1600" b="1" i="1" dirty="0">
              <a:solidFill>
                <a:srgbClr val="E46C0A"/>
              </a:solidFill>
            </a:endParaRPr>
          </a:p>
          <a:p>
            <a:r>
              <a:rPr lang="pt-BR" sz="1600" b="1" i="1" dirty="0" smtClean="0">
                <a:solidFill>
                  <a:srgbClr val="E46C0A"/>
                </a:solidFill>
              </a:rPr>
              <a:t>Os processos de fusão e aquisição irão permanecer e expandir. O foco, como sempre, no primeiro momento, são as pequenas instituições de ensino e, posteriormente, os grupos médios. </a:t>
            </a:r>
          </a:p>
          <a:p>
            <a:endParaRPr lang="pt-BR" sz="1600" b="1" i="1" dirty="0">
              <a:solidFill>
                <a:srgbClr val="E46C0A"/>
              </a:solidFill>
            </a:endParaRPr>
          </a:p>
          <a:p>
            <a:r>
              <a:rPr lang="pt-BR" sz="1600" b="1" i="1" dirty="0" smtClean="0">
                <a:solidFill>
                  <a:srgbClr val="E46C0A"/>
                </a:solidFill>
              </a:rPr>
              <a:t>A melhoria nas condições econômicas do Nordeste, com crescimento  do investimento público,</a:t>
            </a:r>
            <a:r>
              <a:rPr lang="pt-BR" sz="1600" b="1" i="1" dirty="0">
                <a:solidFill>
                  <a:srgbClr val="E46C0A"/>
                </a:solidFill>
              </a:rPr>
              <a:t> </a:t>
            </a:r>
            <a:r>
              <a:rPr lang="pt-BR" sz="1600" b="1" i="1" dirty="0" smtClean="0">
                <a:solidFill>
                  <a:srgbClr val="E46C0A"/>
                </a:solidFill>
              </a:rPr>
              <a:t>crescimento do número de empregos e da renda tende a propiciar uma intensificação do processo de fusão e aquisição  nessa região. </a:t>
            </a:r>
          </a:p>
          <a:p>
            <a:endParaRPr lang="pt-BR" sz="1600" b="1" i="1" dirty="0">
              <a:solidFill>
                <a:srgbClr val="E46C0A"/>
              </a:solidFill>
            </a:endParaRPr>
          </a:p>
          <a:p>
            <a:r>
              <a:rPr lang="pt-BR" sz="1600" b="1" i="1" dirty="0" smtClean="0">
                <a:solidFill>
                  <a:srgbClr val="E46C0A"/>
                </a:solidFill>
              </a:rPr>
              <a:t>A lógica do eficaz e eficiente (menor custo em maior escala) está instalada no mercado de ensino e passará a ser a ferramenta de gestão em todas as instituições privadas de ensino.</a:t>
            </a:r>
          </a:p>
          <a:p>
            <a:pPr marL="285750" indent="-285750">
              <a:buFontTx/>
              <a:buChar char="•"/>
            </a:pPr>
            <a:r>
              <a:rPr lang="pt-BR" sz="1600" b="1" i="1" dirty="0" smtClean="0">
                <a:solidFill>
                  <a:srgbClr val="E46C0A"/>
                </a:solidFill>
              </a:rPr>
              <a:t>Governo continua financiando o setor privado, via FIES  e PROUNI. Atualmente, a “menina dos olhos de ouro” das IES privadas é o  PRONATEC.</a:t>
            </a:r>
          </a:p>
          <a:p>
            <a:endParaRPr lang="pt-BR" sz="1600" b="1" i="1" dirty="0">
              <a:solidFill>
                <a:srgbClr val="E46C0A"/>
              </a:solidFill>
            </a:endParaRPr>
          </a:p>
          <a:p>
            <a:pPr marL="285750" indent="-285750">
              <a:buFontTx/>
              <a:buChar char="•"/>
            </a:pPr>
            <a:r>
              <a:rPr lang="pt-BR" sz="1600" b="1" i="1" dirty="0" smtClean="0">
                <a:solidFill>
                  <a:srgbClr val="E46C0A"/>
                </a:solidFill>
              </a:rPr>
              <a:t>O que pode frear esse processo de </a:t>
            </a:r>
            <a:r>
              <a:rPr lang="pt-BR" sz="1600" b="1" i="1" dirty="0" err="1" smtClean="0">
                <a:solidFill>
                  <a:srgbClr val="E46C0A"/>
                </a:solidFill>
              </a:rPr>
              <a:t>mercantilização</a:t>
            </a:r>
            <a:r>
              <a:rPr lang="pt-BR" sz="1600" b="1" i="1" dirty="0" smtClean="0">
                <a:solidFill>
                  <a:srgbClr val="E46C0A"/>
                </a:solidFill>
              </a:rPr>
              <a:t>, fusão e aquisição? </a:t>
            </a:r>
          </a:p>
          <a:p>
            <a:pPr marL="742950" lvl="1" indent="-285750">
              <a:buFontTx/>
              <a:buChar char="•"/>
            </a:pPr>
            <a:r>
              <a:rPr lang="pt-BR" sz="1600" b="1" i="1" dirty="0" smtClean="0">
                <a:solidFill>
                  <a:srgbClr val="E46C0A"/>
                </a:solidFill>
              </a:rPr>
              <a:t>Uma política de valorização do ensino público. </a:t>
            </a:r>
          </a:p>
          <a:p>
            <a:pPr marL="742950" lvl="1" indent="-285750">
              <a:buFontTx/>
              <a:buChar char="•"/>
            </a:pPr>
            <a:r>
              <a:rPr lang="pt-BR" sz="1600" b="1" i="1" dirty="0" smtClean="0">
                <a:solidFill>
                  <a:srgbClr val="E46C0A"/>
                </a:solidFill>
              </a:rPr>
              <a:t>A expansão da oferta pública de vagas em um nível semelhante aquela oferecida pelo setor privado. Essa porém nunca foi a lógica, o governo sempre comprou vagas no setor privado de ensino.</a:t>
            </a:r>
          </a:p>
          <a:p>
            <a:pPr marL="742950" lvl="1" indent="-285750">
              <a:buFontTx/>
              <a:buChar char="•"/>
            </a:pPr>
            <a:r>
              <a:rPr lang="pt-BR" sz="1600" b="1" i="1" dirty="0" smtClean="0">
                <a:solidFill>
                  <a:srgbClr val="E46C0A"/>
                </a:solidFill>
              </a:rPr>
              <a:t>O deslocamento dos recursos do PROUNI E FIES para expansão do ensino superior privado.  </a:t>
            </a:r>
          </a:p>
          <a:p>
            <a:pPr marL="285750" indent="-285750"/>
            <a:endParaRPr lang="pt-BR" sz="1600" b="1" i="1" dirty="0" smtClean="0">
              <a:solidFill>
                <a:srgbClr val="E46C0A"/>
              </a:solidFill>
            </a:endParaRPr>
          </a:p>
          <a:p>
            <a:pPr marL="285750" indent="-285750"/>
            <a:r>
              <a:rPr lang="pt-BR" sz="1600" b="1" i="1" dirty="0" smtClean="0">
                <a:solidFill>
                  <a:schemeClr val="accent6">
                    <a:lumMod val="50000"/>
                  </a:schemeClr>
                </a:solidFill>
              </a:rPr>
              <a:t>Os dados do atual cenário educacional colocam em evidência a impossibilidade de se frear </a:t>
            </a:r>
            <a:r>
              <a:rPr lang="pt-BR" sz="1600" b="1" i="1" smtClean="0">
                <a:solidFill>
                  <a:schemeClr val="accent6">
                    <a:lumMod val="50000"/>
                  </a:schemeClr>
                </a:solidFill>
              </a:rPr>
              <a:t>o processo de </a:t>
            </a:r>
            <a:r>
              <a:rPr lang="pt-BR" sz="1600" b="1" i="1" dirty="0" err="1" smtClean="0">
                <a:solidFill>
                  <a:srgbClr val="E46C0A"/>
                </a:solidFill>
              </a:rPr>
              <a:t>mercantilização</a:t>
            </a:r>
            <a:r>
              <a:rPr lang="pt-BR" sz="1600" b="1" i="1" dirty="0" smtClean="0">
                <a:solidFill>
                  <a:srgbClr val="E46C0A"/>
                </a:solidFill>
              </a:rPr>
              <a:t>, fusão e aquisição  </a:t>
            </a:r>
            <a:r>
              <a:rPr lang="pt-BR" sz="1600" b="1" i="1" dirty="0" smtClean="0">
                <a:solidFill>
                  <a:schemeClr val="accent6">
                    <a:lumMod val="50000"/>
                  </a:schemeClr>
                </a:solidFill>
              </a:rPr>
              <a:t>sem o apoio da sociedade. </a:t>
            </a:r>
            <a:endParaRPr lang="pt-BR" sz="1600" b="1" i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4449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uadroTexto 26"/>
          <p:cNvSpPr txBox="1">
            <a:spLocks noChangeArrowheads="1"/>
          </p:cNvSpPr>
          <p:nvPr/>
        </p:nvSpPr>
        <p:spPr bwMode="auto">
          <a:xfrm>
            <a:off x="0" y="0"/>
            <a:ext cx="7445375" cy="40005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s-ES" sz="2000" b="1">
              <a:solidFill>
                <a:srgbClr val="FFFFFF"/>
              </a:solidFill>
            </a:endParaRPr>
          </a:p>
        </p:txBody>
      </p:sp>
      <p:pic>
        <p:nvPicPr>
          <p:cNvPr id="24578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225" y="6286500"/>
            <a:ext cx="7397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16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7012"/>
            <a:ext cx="8229600" cy="994122"/>
          </a:xfrm>
          <a:solidFill>
            <a:schemeClr val="bg1">
              <a:lumMod val="6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pt-BR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MERCANTILIZAÇÃO  </a:t>
            </a:r>
            <a:endParaRPr lang="pt-BR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8507288" cy="4104456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pt-BR" sz="2000" b="1" dirty="0" smtClean="0">
                <a:solidFill>
                  <a:srgbClr val="E46C0A"/>
                </a:solidFill>
                <a:latin typeface="Arial" pitchFamily="34" charset="0"/>
                <a:cs typeface="Arial" pitchFamily="34" charset="0"/>
              </a:rPr>
              <a:t>As mudanças no setor de ensino são frutos do processo do globalização financeira e da onda neoliberal :</a:t>
            </a:r>
          </a:p>
          <a:p>
            <a:pPr marL="18288" indent="0" algn="just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309320"/>
            <a:ext cx="797165" cy="395996"/>
          </a:xfrm>
          <a:prstGeom prst="rect">
            <a:avLst/>
          </a:prstGeom>
          <a:ln>
            <a:noFill/>
          </a:ln>
        </p:spPr>
      </p:pic>
      <p:cxnSp>
        <p:nvCxnSpPr>
          <p:cNvPr id="9" name="Conector recto 8"/>
          <p:cNvCxnSpPr/>
          <p:nvPr/>
        </p:nvCxnSpPr>
        <p:spPr>
          <a:xfrm>
            <a:off x="179512" y="6597352"/>
            <a:ext cx="777686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323528" y="5085184"/>
            <a:ext cx="8208912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0" lvl="1"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educação passa a ser objeto de interesse do grande capital internacional. </a:t>
            </a:r>
          </a:p>
          <a:p>
            <a:pPr algn="ctr"/>
            <a:endParaRPr lang="pt-BR" dirty="0"/>
          </a:p>
        </p:txBody>
      </p:sp>
      <p:sp>
        <p:nvSpPr>
          <p:cNvPr id="8" name="Rectángulo 7"/>
          <p:cNvSpPr/>
          <p:nvPr/>
        </p:nvSpPr>
        <p:spPr>
          <a:xfrm>
            <a:off x="323528" y="4005064"/>
            <a:ext cx="8208912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18338" lvl="1" indent="0" algn="ctr"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	Adoção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reformas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educativas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semelhantes,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em grande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parte, a de outros países.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23528" y="2996952"/>
            <a:ext cx="8208912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0" lvl="1" algn="ctr"/>
            <a:r>
              <a:rPr lang="pt-BR" sz="2000" dirty="0">
                <a:latin typeface="Arial" pitchFamily="34" charset="0"/>
                <a:cs typeface="Arial" pitchFamily="34" charset="0"/>
              </a:rPr>
              <a:t>Utilização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tecnologia nos processos educacionais (software educativos 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modalidade EAD).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/>
          </a:p>
        </p:txBody>
      </p:sp>
      <p:sp>
        <p:nvSpPr>
          <p:cNvPr id="11" name="Rectángulo 10"/>
          <p:cNvSpPr/>
          <p:nvPr/>
        </p:nvSpPr>
        <p:spPr>
          <a:xfrm>
            <a:off x="323528" y="1916832"/>
            <a:ext cx="8280920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As discussões sobre a educação estão voltadas para o desenvolvimento e preparação para o trabalho.  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23528" y="6309320"/>
            <a:ext cx="23042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Fonte: Oliveira, 2009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171877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7012"/>
            <a:ext cx="8229600" cy="994122"/>
          </a:xfrm>
          <a:solidFill>
            <a:schemeClr val="bg1">
              <a:lumMod val="6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pt-BR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MERCANTILIZAÇÃO  </a:t>
            </a:r>
            <a:endParaRPr lang="pt-BR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309320"/>
            <a:ext cx="797165" cy="395996"/>
          </a:xfrm>
          <a:prstGeom prst="rect">
            <a:avLst/>
          </a:prstGeom>
          <a:ln>
            <a:noFill/>
          </a:ln>
        </p:spPr>
      </p:pic>
      <p:cxnSp>
        <p:nvCxnSpPr>
          <p:cNvPr id="9" name="Conector recto 8"/>
          <p:cNvCxnSpPr/>
          <p:nvPr/>
        </p:nvCxnSpPr>
        <p:spPr>
          <a:xfrm>
            <a:off x="179512" y="6597352"/>
            <a:ext cx="777686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323528" y="6309320"/>
            <a:ext cx="23042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Fonte: Oliveira, 2009</a:t>
            </a:r>
            <a:endParaRPr lang="pt-BR" sz="1050" dirty="0"/>
          </a:p>
        </p:txBody>
      </p:sp>
      <p:sp>
        <p:nvSpPr>
          <p:cNvPr id="13" name="Rectángulo 12"/>
          <p:cNvSpPr/>
          <p:nvPr/>
        </p:nvSpPr>
        <p:spPr>
          <a:xfrm>
            <a:off x="323528" y="1052736"/>
            <a:ext cx="8208912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pt-BR" sz="1600" dirty="0">
                <a:latin typeface="Arial" pitchFamily="34" charset="0"/>
                <a:cs typeface="Arial" pitchFamily="34" charset="0"/>
              </a:rPr>
              <a:t>A educação passa a ser objeto de interesse do grande capital internacional. </a:t>
            </a:r>
          </a:p>
        </p:txBody>
      </p:sp>
      <p:sp>
        <p:nvSpPr>
          <p:cNvPr id="5" name="Flecha abajo 4"/>
          <p:cNvSpPr/>
          <p:nvPr/>
        </p:nvSpPr>
        <p:spPr>
          <a:xfrm>
            <a:off x="4211960" y="1988840"/>
            <a:ext cx="288032" cy="360040"/>
          </a:xfrm>
          <a:prstGeom prst="downArrow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ctángulo 13"/>
          <p:cNvSpPr/>
          <p:nvPr/>
        </p:nvSpPr>
        <p:spPr>
          <a:xfrm>
            <a:off x="395536" y="2492896"/>
            <a:ext cx="8208912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marL="0" lvl="1" algn="ctr"/>
            <a:r>
              <a:rPr lang="pt-BR" sz="1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educação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deve se tornar um bem de serviço, assim, estará condicionada as normas de comercialização  </a:t>
            </a:r>
          </a:p>
          <a:p>
            <a:pPr algn="ctr"/>
            <a:endParaRPr lang="pt-BR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788024" y="1988840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E46C0A"/>
                </a:solidFill>
              </a:rPr>
              <a:t>Condição Necessária  </a:t>
            </a:r>
            <a:endParaRPr lang="pt-BR" sz="1400" b="1" dirty="0">
              <a:solidFill>
                <a:srgbClr val="E46C0A"/>
              </a:solidFill>
            </a:endParaRPr>
          </a:p>
        </p:txBody>
      </p:sp>
      <p:sp>
        <p:nvSpPr>
          <p:cNvPr id="16" name="Flecha abajo 15"/>
          <p:cNvSpPr/>
          <p:nvPr/>
        </p:nvSpPr>
        <p:spPr>
          <a:xfrm>
            <a:off x="4211960" y="3573016"/>
            <a:ext cx="288032" cy="360040"/>
          </a:xfrm>
          <a:prstGeom prst="downArrow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uadroTexto 16"/>
          <p:cNvSpPr txBox="1"/>
          <p:nvPr/>
        </p:nvSpPr>
        <p:spPr>
          <a:xfrm>
            <a:off x="4932040" y="3429000"/>
            <a:ext cx="3600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E46C0A"/>
                </a:solidFill>
              </a:rPr>
              <a:t>A educação assume  uma característica econômica e fundamental para o capitalismo</a:t>
            </a:r>
            <a:r>
              <a:rPr lang="pt-BR" b="1" dirty="0" smtClean="0">
                <a:solidFill>
                  <a:srgbClr val="E46C0A"/>
                </a:solidFill>
              </a:rPr>
              <a:t>.</a:t>
            </a:r>
            <a:endParaRPr lang="pt-BR" b="1" dirty="0">
              <a:solidFill>
                <a:srgbClr val="E46C0A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95536" y="4077072"/>
            <a:ext cx="8208912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pt-BR" sz="1600" dirty="0" smtClean="0">
                <a:latin typeface="Arial" pitchFamily="34" charset="0"/>
                <a:cs typeface="Arial" pitchFamily="34" charset="0"/>
              </a:rPr>
              <a:t>A ideia de </a:t>
            </a:r>
            <a:r>
              <a:rPr lang="pt-BR" sz="1600" b="1" dirty="0" smtClean="0">
                <a:solidFill>
                  <a:srgbClr val="E46C0A"/>
                </a:solidFill>
                <a:latin typeface="Arial" pitchFamily="34" charset="0"/>
                <a:cs typeface="Arial" pitchFamily="34" charset="0"/>
              </a:rPr>
              <a:t>Mercadoria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9" name="Flecha abajo 18"/>
          <p:cNvSpPr/>
          <p:nvPr/>
        </p:nvSpPr>
        <p:spPr>
          <a:xfrm>
            <a:off x="4211960" y="4725144"/>
            <a:ext cx="288032" cy="360040"/>
          </a:xfrm>
          <a:prstGeom prst="downArrow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ctángulo 19"/>
          <p:cNvSpPr/>
          <p:nvPr/>
        </p:nvSpPr>
        <p:spPr>
          <a:xfrm>
            <a:off x="467544" y="5157192"/>
            <a:ext cx="8280920" cy="11521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1" indent="-457200">
              <a:buAutoNum type="alphaLcParenR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Na ampliação da oferta de vagas presenciais ou a distância. </a:t>
            </a:r>
          </a:p>
          <a:p>
            <a:pPr lvl="1" indent="-457200">
              <a:buAutoNum type="alphaLcParenR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Na venda de materiais pedagógicos e pacotes educacionais </a:t>
            </a:r>
          </a:p>
          <a:p>
            <a:pPr lvl="1" indent="-457200">
              <a:buAutoNum type="alphaLcParenR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Na introdução de franquias educacionais. </a:t>
            </a:r>
          </a:p>
          <a:p>
            <a:pPr lvl="1" indent="-457200">
              <a:buAutoNum type="alphaLcParenR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No crescimento de consultorias voltadas para gestão na educação.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5076056" y="4725144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E46C0A"/>
                </a:solidFill>
              </a:rPr>
              <a:t>Como isso se manifesta?  </a:t>
            </a:r>
            <a:endParaRPr lang="pt-BR" b="1" dirty="0">
              <a:solidFill>
                <a:srgbClr val="E46C0A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-4501008" y="-1251520"/>
            <a:ext cx="5400600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A concepção da educação como serviços possibilitou  o florescimento de um amplo mercado de ofertas educacionais, extremamente lucrativo ao capital.</a:t>
            </a:r>
          </a:p>
        </p:txBody>
      </p:sp>
    </p:spTree>
    <p:extLst>
      <p:ext uri="{BB962C8B-B14F-4D97-AF65-F5344CB8AC3E}">
        <p14:creationId xmlns:p14="http://schemas.microsoft.com/office/powerpoint/2010/main" val="111686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7012"/>
            <a:ext cx="8229600" cy="994122"/>
          </a:xfrm>
          <a:solidFill>
            <a:schemeClr val="bg1">
              <a:lumMod val="6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pt-BR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MERCANTILIZAÇÃO  </a:t>
            </a:r>
            <a:endParaRPr lang="pt-BR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525344"/>
            <a:ext cx="434807" cy="215992"/>
          </a:xfrm>
          <a:prstGeom prst="rect">
            <a:avLst/>
          </a:prstGeom>
          <a:ln>
            <a:noFill/>
          </a:ln>
        </p:spPr>
      </p:pic>
      <p:cxnSp>
        <p:nvCxnSpPr>
          <p:cNvPr id="9" name="Conector recto 8"/>
          <p:cNvCxnSpPr/>
          <p:nvPr/>
        </p:nvCxnSpPr>
        <p:spPr>
          <a:xfrm>
            <a:off x="179512" y="6597352"/>
            <a:ext cx="777686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323528" y="1052736"/>
            <a:ext cx="8208912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pt-BR" sz="1600" dirty="0" smtClean="0">
                <a:latin typeface="Arial" pitchFamily="34" charset="0"/>
                <a:cs typeface="Arial" pitchFamily="34" charset="0"/>
              </a:rPr>
              <a:t>As consequências da mercantilização do ensino. 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echa abajo 4"/>
          <p:cNvSpPr/>
          <p:nvPr/>
        </p:nvSpPr>
        <p:spPr>
          <a:xfrm>
            <a:off x="4211960" y="1988840"/>
            <a:ext cx="216024" cy="288032"/>
          </a:xfrm>
          <a:prstGeom prst="downArrow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ctángulo 13"/>
          <p:cNvSpPr/>
          <p:nvPr/>
        </p:nvSpPr>
        <p:spPr>
          <a:xfrm>
            <a:off x="323528" y="2276872"/>
            <a:ext cx="8352928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marL="0" lvl="1"/>
            <a:r>
              <a:rPr lang="pt-BR" sz="1400" dirty="0" smtClean="0">
                <a:latin typeface="Arial" pitchFamily="34" charset="0"/>
                <a:cs typeface="Arial" pitchFamily="34" charset="0"/>
              </a:rPr>
              <a:t>Participação de conglomerados financeiros que vislumbram ganhos extraordinários no setor de ensino.</a:t>
            </a:r>
          </a:p>
          <a:p>
            <a:pPr marL="342900" indent="-342900" algn="ctr">
              <a:buAutoNum type="alphaLcParenR"/>
            </a:pPr>
            <a:endParaRPr lang="pt-BR" dirty="0"/>
          </a:p>
        </p:txBody>
      </p:sp>
      <p:sp>
        <p:nvSpPr>
          <p:cNvPr id="16" name="Flecha abajo 15"/>
          <p:cNvSpPr/>
          <p:nvPr/>
        </p:nvSpPr>
        <p:spPr>
          <a:xfrm>
            <a:off x="4139952" y="3284984"/>
            <a:ext cx="288032" cy="360040"/>
          </a:xfrm>
          <a:prstGeom prst="downArrow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uadroTexto 16"/>
          <p:cNvSpPr txBox="1"/>
          <p:nvPr/>
        </p:nvSpPr>
        <p:spPr>
          <a:xfrm>
            <a:off x="4860032" y="3284984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E46C0A"/>
                </a:solidFill>
              </a:rPr>
              <a:t>O que possibilita ganhos extraordinários? </a:t>
            </a:r>
            <a:endParaRPr lang="pt-BR" b="1" dirty="0">
              <a:solidFill>
                <a:srgbClr val="E46C0A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79512" y="3717032"/>
            <a:ext cx="8496944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pt-BR" sz="1400" dirty="0" smtClean="0">
                <a:latin typeface="Arial" pitchFamily="34" charset="0"/>
                <a:cs typeface="Arial" pitchFamily="34" charset="0"/>
              </a:rPr>
              <a:t>Aquisições e fusões = Concentração = </a:t>
            </a:r>
            <a:r>
              <a:rPr lang="pt-BR" sz="1400" b="1" dirty="0" smtClean="0">
                <a:solidFill>
                  <a:srgbClr val="E46C0A"/>
                </a:solidFill>
                <a:latin typeface="Arial" pitchFamily="34" charset="0"/>
                <a:cs typeface="Arial" pitchFamily="34" charset="0"/>
              </a:rPr>
              <a:t>Oligopólio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1" algn="ctr"/>
            <a:r>
              <a:rPr lang="pt-BR" sz="1400" b="1" dirty="0" smtClean="0">
                <a:solidFill>
                  <a:srgbClr val="E46C0A"/>
                </a:solidFill>
                <a:latin typeface="Arial" pitchFamily="34" charset="0"/>
                <a:cs typeface="Arial" pitchFamily="34" charset="0"/>
              </a:rPr>
              <a:t>Financeirização do Setor 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= Abertura de Capital na Bolsa de Valores </a:t>
            </a:r>
          </a:p>
          <a:p>
            <a:pPr marL="0" lvl="1" algn="ctr"/>
            <a:r>
              <a:rPr lang="pt-BR" sz="1400" dirty="0" smtClean="0">
                <a:latin typeface="Arial" pitchFamily="34" charset="0"/>
                <a:cs typeface="Arial" pitchFamily="34" charset="0"/>
              </a:rPr>
              <a:t>Administrar  as instituições como empresas  = </a:t>
            </a:r>
            <a:r>
              <a:rPr lang="pt-BR" sz="1400" b="1" dirty="0" smtClean="0">
                <a:solidFill>
                  <a:srgbClr val="E46C0A"/>
                </a:solidFill>
                <a:latin typeface="Arial" pitchFamily="34" charset="0"/>
                <a:cs typeface="Arial" pitchFamily="34" charset="0"/>
              </a:rPr>
              <a:t>Custos mínimos + Educação em grande escala</a:t>
            </a:r>
          </a:p>
        </p:txBody>
      </p:sp>
      <p:sp>
        <p:nvSpPr>
          <p:cNvPr id="19" name="Flecha abajo 18"/>
          <p:cNvSpPr/>
          <p:nvPr/>
        </p:nvSpPr>
        <p:spPr>
          <a:xfrm>
            <a:off x="4211960" y="4725144"/>
            <a:ext cx="288032" cy="360040"/>
          </a:xfrm>
          <a:prstGeom prst="downArrow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ctángulo 19"/>
          <p:cNvSpPr/>
          <p:nvPr/>
        </p:nvSpPr>
        <p:spPr>
          <a:xfrm>
            <a:off x="467544" y="5157192"/>
            <a:ext cx="8280920" cy="11521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 indent="-457200">
              <a:buAutoNum type="alphaLcParenR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Formação de Fundos de Investimento</a:t>
            </a:r>
          </a:p>
          <a:p>
            <a:pPr lvl="1" indent="-457200">
              <a:buAutoNum type="alphaLcParenR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Fusão e Concentração </a:t>
            </a:r>
          </a:p>
          <a:p>
            <a:pPr lvl="1" indent="-457200">
              <a:buAutoNum type="alphaLcParenR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Investimento em tecnologia</a:t>
            </a:r>
          </a:p>
          <a:p>
            <a:pPr lvl="1" indent="-457200">
              <a:buAutoNum type="alphaLcParenR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Financiamento Público = </a:t>
            </a:r>
            <a:r>
              <a:rPr lang="pt-BR" sz="1600" b="1" dirty="0" smtClean="0">
                <a:solidFill>
                  <a:srgbClr val="E46C0A"/>
                </a:solidFill>
                <a:latin typeface="Arial" pitchFamily="34" charset="0"/>
                <a:cs typeface="Arial" pitchFamily="34" charset="0"/>
              </a:rPr>
              <a:t>PROUNI E FIES 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5004048" y="4797152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E46C0A"/>
                </a:solidFill>
              </a:rPr>
              <a:t>Processo  </a:t>
            </a:r>
            <a:endParaRPr lang="pt-BR" b="1" dirty="0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35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7012"/>
            <a:ext cx="8229600" cy="994122"/>
          </a:xfrm>
          <a:solidFill>
            <a:schemeClr val="bg1">
              <a:lumMod val="6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pt-BR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Mercadoria na Prática</a:t>
            </a:r>
            <a:endParaRPr lang="pt-BR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525344"/>
            <a:ext cx="434807" cy="215992"/>
          </a:xfrm>
          <a:prstGeom prst="rect">
            <a:avLst/>
          </a:prstGeom>
          <a:ln>
            <a:noFill/>
          </a:ln>
        </p:spPr>
      </p:pic>
      <p:cxnSp>
        <p:nvCxnSpPr>
          <p:cNvPr id="9" name="Conector recto 8"/>
          <p:cNvCxnSpPr/>
          <p:nvPr/>
        </p:nvCxnSpPr>
        <p:spPr>
          <a:xfrm>
            <a:off x="179512" y="6597352"/>
            <a:ext cx="777686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251520" y="1052736"/>
            <a:ext cx="3240360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pt-BR" sz="1400" b="1" dirty="0" smtClean="0">
                <a:latin typeface="Arial" pitchFamily="34" charset="0"/>
                <a:cs typeface="Arial" pitchFamily="34" charset="0"/>
              </a:rPr>
              <a:t>Educação Básica: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51520" y="2132856"/>
            <a:ext cx="8424936" cy="13681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marL="0" lvl="1"/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Práticas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: </a:t>
            </a: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AutoNum type="alphaLcParenR"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Formação de redes de ensino.</a:t>
            </a:r>
          </a:p>
          <a:p>
            <a:pPr marL="342900" lvl="1" indent="-342900">
              <a:buAutoNum type="alphaLcParenR"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Padronização no sistema de ensino apostilado:  venda de materiais pedagógicos e pacotes educacionais (aluguel da marca, avaliação e formação dos professores entre outros).</a:t>
            </a:r>
          </a:p>
          <a:p>
            <a:pPr marL="342900" lvl="1" indent="-342900">
              <a:buAutoNum type="alphaLcParenR"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Venda do material de ensino para a rede municipal.</a:t>
            </a:r>
          </a:p>
          <a:p>
            <a:pPr marL="342900" lvl="1" indent="-342900">
              <a:buAutoNum type="alphaLcParenR"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Venda de Programas de Gestão da Educação para os municípios   </a:t>
            </a:r>
          </a:p>
          <a:p>
            <a:pPr marL="342900" indent="-342900" algn="ctr">
              <a:buAutoNum type="alphaLcParenR"/>
            </a:pPr>
            <a:endParaRPr lang="pt-BR" dirty="0"/>
          </a:p>
        </p:txBody>
      </p:sp>
      <p:sp>
        <p:nvSpPr>
          <p:cNvPr id="22" name="Rectángulo 21"/>
          <p:cNvSpPr/>
          <p:nvPr/>
        </p:nvSpPr>
        <p:spPr>
          <a:xfrm>
            <a:off x="251520" y="3717032"/>
            <a:ext cx="3240360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pt-BR" sz="1400" b="1" dirty="0" smtClean="0">
                <a:latin typeface="Arial" pitchFamily="34" charset="0"/>
                <a:cs typeface="Arial" pitchFamily="34" charset="0"/>
              </a:rPr>
              <a:t>Educação Ensino Superior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: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251520" y="4869160"/>
            <a:ext cx="8424936" cy="13681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marL="0" lvl="1"/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Práticas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: </a:t>
            </a: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AutoNum type="alphaLcParenR"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Ampliação na oferta de vagas presenciais e/ou à distância.</a:t>
            </a:r>
          </a:p>
          <a:p>
            <a:pPr marL="342900" lvl="1" indent="-342900">
              <a:buAutoNum type="alphaLcParenR"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Ampliação do capital financeiro</a:t>
            </a:r>
          </a:p>
          <a:p>
            <a:pPr marL="342900" lvl="1" indent="-342900">
              <a:buAutoNum type="alphaLcParenR"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Internacionalização da educação.</a:t>
            </a:r>
          </a:p>
          <a:p>
            <a:pPr marL="342900" lvl="1" indent="-342900">
              <a:buAutoNum type="alphaLcParenR"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Abertura de Capital </a:t>
            </a:r>
          </a:p>
          <a:p>
            <a:pPr marL="342900" lvl="1" indent="-342900">
              <a:buAutoNum type="alphaLcParenR"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Busca pelo público das classes C,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e E. </a:t>
            </a:r>
          </a:p>
          <a:p>
            <a:pPr marL="342900" indent="-342900" algn="ctr">
              <a:buAutoNum type="alphaLcParenR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875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7012"/>
            <a:ext cx="8229600" cy="994122"/>
          </a:xfrm>
          <a:solidFill>
            <a:schemeClr val="bg1">
              <a:lumMod val="6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pt-BR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Fontes de Receitas – Privadas </a:t>
            </a:r>
            <a:endParaRPr lang="pt-BR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525344"/>
            <a:ext cx="434807" cy="215992"/>
          </a:xfrm>
          <a:prstGeom prst="rect">
            <a:avLst/>
          </a:prstGeom>
          <a:ln>
            <a:noFill/>
          </a:ln>
        </p:spPr>
      </p:pic>
      <p:cxnSp>
        <p:nvCxnSpPr>
          <p:cNvPr id="9" name="Conector recto 8"/>
          <p:cNvCxnSpPr/>
          <p:nvPr/>
        </p:nvCxnSpPr>
        <p:spPr>
          <a:xfrm>
            <a:off x="179512" y="6597352"/>
            <a:ext cx="777686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179512" y="1052736"/>
            <a:ext cx="4032448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pt-BR" sz="1400" b="1" dirty="0" smtClean="0">
                <a:latin typeface="Arial" pitchFamily="34" charset="0"/>
                <a:cs typeface="Arial" pitchFamily="34" charset="0"/>
              </a:rPr>
              <a:t>FUNDOS DE INVESTIMENTO PRIVADOS 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51520" y="2708920"/>
            <a:ext cx="8424936" cy="38164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pt-BR" sz="1400" b="1" dirty="0" smtClean="0">
                <a:latin typeface="Arial" pitchFamily="34" charset="0"/>
                <a:cs typeface="Arial" pitchFamily="34" charset="0"/>
              </a:rPr>
              <a:t>Tipos de Fundos: </a:t>
            </a:r>
          </a:p>
          <a:p>
            <a:pPr marL="0" lvl="1"/>
            <a:endParaRPr lang="pt-BR" sz="1400" b="1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AutoNum type="alphaLcParenR"/>
            </a:pPr>
            <a:r>
              <a:rPr lang="pt-BR" sz="1400" b="1" i="1" dirty="0" smtClean="0">
                <a:latin typeface="Arial" pitchFamily="34" charset="0"/>
                <a:cs typeface="Arial" pitchFamily="34" charset="0"/>
              </a:rPr>
              <a:t>Private </a:t>
            </a:r>
            <a:r>
              <a:rPr lang="pt-BR" sz="1400" b="1" i="1" dirty="0" err="1" smtClean="0">
                <a:latin typeface="Arial" pitchFamily="34" charset="0"/>
                <a:cs typeface="Arial" pitchFamily="34" charset="0"/>
              </a:rPr>
              <a:t>Equity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285750" lvl="1" indent="-285750">
              <a:buFontTx/>
              <a:buChar char="•"/>
            </a:pPr>
            <a:r>
              <a:rPr lang="pt-BR" sz="1400" dirty="0"/>
              <a:t>S</a:t>
            </a:r>
            <a:r>
              <a:rPr lang="pt-BR" sz="1400" dirty="0" smtClean="0"/>
              <a:t>ão </a:t>
            </a:r>
            <a:r>
              <a:rPr lang="pt-BR" sz="1400" dirty="0"/>
              <a:t>um tipo de fundo que compra participações em </a:t>
            </a:r>
            <a:r>
              <a:rPr lang="pt-BR" sz="1400" dirty="0" smtClean="0"/>
              <a:t>empresas (condomínios fechados).</a:t>
            </a:r>
          </a:p>
          <a:p>
            <a:pPr marL="285750" lvl="1" indent="-285750">
              <a:buFontTx/>
              <a:buChar char="•"/>
            </a:pPr>
            <a:r>
              <a:rPr lang="pt-BR" sz="1400" dirty="0"/>
              <a:t>A</a:t>
            </a:r>
            <a:r>
              <a:rPr lang="pt-BR" sz="1400" dirty="0" smtClean="0"/>
              <a:t>s </a:t>
            </a:r>
            <a:r>
              <a:rPr lang="pt-BR" sz="1400" dirty="0"/>
              <a:t>empresas que recebem os aportes já estão consolidadas e possuem faturamento na casa das dezenas ou centenas de milhões de reais</a:t>
            </a:r>
            <a:r>
              <a:rPr lang="pt-BR" sz="1400" dirty="0" smtClean="0"/>
              <a:t>.</a:t>
            </a:r>
          </a:p>
          <a:p>
            <a:pPr marL="285750" lvl="1" indent="-285750">
              <a:buFontTx/>
              <a:buChar char="•"/>
            </a:pPr>
            <a:r>
              <a:rPr lang="pt-BR" sz="1400" dirty="0" smtClean="0"/>
              <a:t>O objetivo dos </a:t>
            </a:r>
            <a:r>
              <a:rPr lang="pt-BR" sz="1400" dirty="0"/>
              <a:t>recursos é de dar um impulso financeiro à companhia para que ela se prepare para abrir </a:t>
            </a:r>
            <a:r>
              <a:rPr lang="pt-BR" sz="1400" dirty="0" smtClean="0"/>
              <a:t>o capital </a:t>
            </a:r>
            <a:r>
              <a:rPr lang="pt-BR" sz="1400" dirty="0"/>
              <a:t>na bolsa de </a:t>
            </a:r>
            <a:r>
              <a:rPr lang="pt-BR" sz="1400" dirty="0" smtClean="0"/>
              <a:t>valores ou o capital </a:t>
            </a:r>
            <a:r>
              <a:rPr lang="pt-BR" sz="1400" dirty="0"/>
              <a:t>é destinado a alterações financeiras, operacionais ou estratégicas, </a:t>
            </a:r>
            <a:r>
              <a:rPr lang="pt-BR" sz="1400" dirty="0" smtClean="0"/>
              <a:t>visando </a:t>
            </a:r>
            <a:r>
              <a:rPr lang="pt-BR" sz="1400" dirty="0"/>
              <a:t>novo posicionamento no mercado aberto</a:t>
            </a:r>
            <a:r>
              <a:rPr lang="pt-BR" sz="1400" dirty="0" smtClean="0"/>
              <a:t>.</a:t>
            </a:r>
          </a:p>
          <a:p>
            <a:pPr marL="0" lvl="1"/>
            <a:r>
              <a:rPr lang="pt-BR" sz="1400" b="1" i="1" dirty="0" err="1" smtClean="0"/>
              <a:t>b</a:t>
            </a:r>
            <a:r>
              <a:rPr lang="pt-BR" sz="1400" b="1" i="1" dirty="0" smtClean="0"/>
              <a:t>) Venture Capital: </a:t>
            </a:r>
            <a:endParaRPr lang="pt-BR" sz="1400" dirty="0"/>
          </a:p>
          <a:p>
            <a:pPr marL="285750" lvl="1" indent="-285750">
              <a:buFont typeface="Arial"/>
              <a:buChar char="•"/>
            </a:pPr>
            <a:r>
              <a:rPr lang="pt-BR" sz="1400" dirty="0" smtClean="0"/>
              <a:t>Investe </a:t>
            </a:r>
            <a:r>
              <a:rPr lang="pt-BR" sz="1400" dirty="0"/>
              <a:t>em empresas já estabelecidas, mas de pequeno e médio portes, com potencial de crescimento</a:t>
            </a:r>
            <a:r>
              <a:rPr lang="pt-BR" sz="1400" dirty="0" smtClean="0"/>
              <a:t>.</a:t>
            </a:r>
          </a:p>
          <a:p>
            <a:pPr marL="285750" lvl="1" indent="-285750">
              <a:buFont typeface="Arial"/>
              <a:buChar char="•"/>
            </a:pPr>
            <a:r>
              <a:rPr lang="pt-BR" sz="1400" dirty="0"/>
              <a:t>Os recursos financiam as primeiras expansões e levam o negócio a novos patamares no mercado</a:t>
            </a:r>
            <a:r>
              <a:rPr lang="pt-BR" sz="1400" dirty="0" smtClean="0"/>
              <a:t>.</a:t>
            </a:r>
          </a:p>
          <a:p>
            <a:pPr marL="0" lvl="1"/>
            <a:r>
              <a:rPr lang="pt-BR" sz="1400" b="1" i="1" dirty="0" err="1" smtClean="0"/>
              <a:t>c</a:t>
            </a:r>
            <a:r>
              <a:rPr lang="pt-BR" sz="1400" b="1" i="1" dirty="0" smtClean="0"/>
              <a:t>) Capital Semente : </a:t>
            </a:r>
          </a:p>
          <a:p>
            <a:pPr marL="285750" lvl="1" indent="-285750">
              <a:buFont typeface="Arial"/>
              <a:buChar char="•"/>
            </a:pPr>
            <a:r>
              <a:rPr lang="pt-BR" sz="1400" dirty="0" smtClean="0"/>
              <a:t>Investimento realizado na fase inicial do negócio. </a:t>
            </a:r>
          </a:p>
          <a:p>
            <a:pPr marL="285750" lvl="1" indent="-285750">
              <a:buFont typeface="Arial"/>
              <a:buChar char="•"/>
            </a:pPr>
            <a:r>
              <a:rPr lang="pt-BR" sz="1400" dirty="0" smtClean="0"/>
              <a:t>Ainda não foi utilizado no setor de ensino.</a:t>
            </a:r>
          </a:p>
          <a:p>
            <a:pPr marL="285750" lvl="1" indent="-285750">
              <a:buFontTx/>
              <a:buChar char="•"/>
            </a:pPr>
            <a:endParaRPr lang="pt-BR" sz="1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lphaLcParenR"/>
            </a:pPr>
            <a:endParaRPr lang="pt-BR" sz="1400" dirty="0"/>
          </a:p>
        </p:txBody>
      </p:sp>
      <p:sp>
        <p:nvSpPr>
          <p:cNvPr id="10" name="Rectángulo 9"/>
          <p:cNvSpPr/>
          <p:nvPr/>
        </p:nvSpPr>
        <p:spPr>
          <a:xfrm>
            <a:off x="251520" y="1772816"/>
            <a:ext cx="8424936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just"/>
            <a:r>
              <a:rPr lang="pt-BR" sz="1200" dirty="0" smtClean="0">
                <a:latin typeface="Arial" pitchFamily="34" charset="0"/>
                <a:cs typeface="Arial" pitchFamily="34" charset="0"/>
              </a:rPr>
              <a:t>Os fundos privados investem elevadas quantias no setor educacional. Ao mesmo tempo, introduzem nos estabelecimentos de ensino um processo de reestruturação por meio da </a:t>
            </a:r>
            <a:r>
              <a:rPr lang="pt-BR" sz="1200" b="1" i="1" dirty="0" smtClean="0">
                <a:latin typeface="Arial" pitchFamily="34" charset="0"/>
                <a:cs typeface="Arial" pitchFamily="34" charset="0"/>
              </a:rPr>
              <a:t>profissionalização da gestão  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(redução dos custos, racionalidade administrativa...) . O objetivo é gerar lucro para distribuir aos investidores.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499992" y="1052736"/>
            <a:ext cx="3672408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pt-BR" sz="1400" b="1" dirty="0" smtClean="0">
                <a:latin typeface="Arial" pitchFamily="34" charset="0"/>
                <a:cs typeface="Arial" pitchFamily="34" charset="0"/>
              </a:rPr>
              <a:t>BOLSAS DE VALORES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63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1893" y="8316"/>
            <a:ext cx="8204293" cy="540364"/>
          </a:xfrm>
          <a:solidFill>
            <a:schemeClr val="bg1">
              <a:lumMod val="6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pt-BR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Fontes de Receitas – Públicas – </a:t>
            </a:r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FIES</a:t>
            </a:r>
            <a:r>
              <a:rPr lang="pt-BR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525344"/>
            <a:ext cx="434807" cy="215992"/>
          </a:xfrm>
          <a:prstGeom prst="rect">
            <a:avLst/>
          </a:prstGeom>
          <a:ln>
            <a:noFill/>
          </a:ln>
        </p:spPr>
      </p:pic>
      <p:cxnSp>
        <p:nvCxnSpPr>
          <p:cNvPr id="9" name="Conector recto 8"/>
          <p:cNvCxnSpPr/>
          <p:nvPr/>
        </p:nvCxnSpPr>
        <p:spPr>
          <a:xfrm>
            <a:off x="179512" y="6597352"/>
            <a:ext cx="777686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b="26836"/>
          <a:stretch/>
        </p:blipFill>
        <p:spPr>
          <a:xfrm>
            <a:off x="1763688" y="908720"/>
            <a:ext cx="5245509" cy="56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7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1893" y="8316"/>
            <a:ext cx="8204293" cy="540364"/>
          </a:xfrm>
          <a:solidFill>
            <a:schemeClr val="bg1">
              <a:lumMod val="6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pt-BR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Fontes de Receitas - Públicas</a:t>
            </a:r>
            <a:endParaRPr lang="pt-BR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525344"/>
            <a:ext cx="434807" cy="215992"/>
          </a:xfrm>
          <a:prstGeom prst="rect">
            <a:avLst/>
          </a:prstGeom>
          <a:ln>
            <a:noFill/>
          </a:ln>
        </p:spPr>
      </p:pic>
      <p:cxnSp>
        <p:nvCxnSpPr>
          <p:cNvPr id="9" name="Conector recto 8"/>
          <p:cNvCxnSpPr/>
          <p:nvPr/>
        </p:nvCxnSpPr>
        <p:spPr>
          <a:xfrm>
            <a:off x="179512" y="6597352"/>
            <a:ext cx="777686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692696"/>
            <a:ext cx="5270500" cy="558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876256" y="1268760"/>
            <a:ext cx="1584176" cy="738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Arial"/>
                <a:cs typeface="Arial"/>
              </a:rPr>
              <a:t>96% dos alunos pertencem as classes C, </a:t>
            </a:r>
            <a:r>
              <a:rPr lang="pt-BR" sz="1400" dirty="0" err="1" smtClean="0">
                <a:latin typeface="Arial"/>
                <a:cs typeface="Arial"/>
              </a:rPr>
              <a:t>D</a:t>
            </a:r>
            <a:r>
              <a:rPr lang="pt-BR" sz="1400" dirty="0" smtClean="0">
                <a:latin typeface="Arial"/>
                <a:cs typeface="Arial"/>
              </a:rPr>
              <a:t> e E</a:t>
            </a:r>
            <a:r>
              <a:rPr lang="pt-BR" sz="1400" dirty="0" smtClean="0"/>
              <a:t>. </a:t>
            </a:r>
            <a:endParaRPr lang="pt-BR" sz="1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6876256" y="2492896"/>
            <a:ext cx="1584176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Arial"/>
                <a:cs typeface="Arial"/>
              </a:rPr>
              <a:t>A renda familiar dos beneficiários é de 10 salários mínimos. </a:t>
            </a:r>
            <a:r>
              <a:rPr lang="pt-BR" sz="1400" dirty="0" smtClean="0"/>
              <a:t> </a:t>
            </a:r>
            <a:endParaRPr lang="pt-BR" sz="1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876256" y="4077072"/>
            <a:ext cx="1584176" cy="11695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Arial"/>
                <a:cs typeface="Arial"/>
              </a:rPr>
              <a:t>35% do total de alunos nas IES privadas  são beneficiários do FIES.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17279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8114</TotalTime>
  <Words>2566</Words>
  <Application>Microsoft Office PowerPoint</Application>
  <PresentationFormat>Apresentação na tela (4:3)</PresentationFormat>
  <Paragraphs>293</Paragraphs>
  <Slides>26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0" baseType="lpstr">
      <vt:lpstr>ＭＳ Ｐゴシック</vt:lpstr>
      <vt:lpstr>Arial</vt:lpstr>
      <vt:lpstr>Calibri</vt:lpstr>
      <vt:lpstr>Tema de Office</vt:lpstr>
      <vt:lpstr>Apresentação do PowerPoint</vt:lpstr>
      <vt:lpstr>Eixos </vt:lpstr>
      <vt:lpstr>MERCANTILIZAÇÃO  </vt:lpstr>
      <vt:lpstr>MERCANTILIZAÇÃO  </vt:lpstr>
      <vt:lpstr>MERCANTILIZAÇÃO  </vt:lpstr>
      <vt:lpstr>Mercadoria na Prática</vt:lpstr>
      <vt:lpstr>Fontes de Receitas – Privadas </vt:lpstr>
      <vt:lpstr>Fontes de Receitas – Públicas – FIES </vt:lpstr>
      <vt:lpstr>Fontes de Receitas - Públicas</vt:lpstr>
      <vt:lpstr>Fontes de Receitas - Públicas</vt:lpstr>
      <vt:lpstr>Fontes de Receitas – Públicas </vt:lpstr>
      <vt:lpstr>Fontes de Receitas - Públicas</vt:lpstr>
      <vt:lpstr>FINANCIAMENTO PÚBLICO </vt:lpstr>
      <vt:lpstr>Fontes de Receitas - Públicas</vt:lpstr>
      <vt:lpstr>Fontes de Receitas - Públicas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Seminário Nacional</dc:title>
  <dc:creator>Vilmar Klemann</dc:creator>
  <cp:lastModifiedBy>User</cp:lastModifiedBy>
  <cp:revision>146</cp:revision>
  <dcterms:created xsi:type="dcterms:W3CDTF">2013-06-03T12:20:08Z</dcterms:created>
  <dcterms:modified xsi:type="dcterms:W3CDTF">2015-08-18T12:04:58Z</dcterms:modified>
</cp:coreProperties>
</file>