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2E519-19CC-4827-AB77-A20DE0C8F1A0}" type="datetimeFigureOut">
              <a:rPr lang="es-AR" smtClean="0"/>
              <a:t>18/08/2015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A463-C3F7-41D7-90CC-3972D679416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2E519-19CC-4827-AB77-A20DE0C8F1A0}" type="datetimeFigureOut">
              <a:rPr lang="es-AR" smtClean="0"/>
              <a:t>18/08/2015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A463-C3F7-41D7-90CC-3972D679416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2E519-19CC-4827-AB77-A20DE0C8F1A0}" type="datetimeFigureOut">
              <a:rPr lang="es-AR" smtClean="0"/>
              <a:t>18/08/2015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A463-C3F7-41D7-90CC-3972D679416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2E519-19CC-4827-AB77-A20DE0C8F1A0}" type="datetimeFigureOut">
              <a:rPr lang="es-AR" smtClean="0"/>
              <a:t>18/08/2015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A463-C3F7-41D7-90CC-3972D679416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2E519-19CC-4827-AB77-A20DE0C8F1A0}" type="datetimeFigureOut">
              <a:rPr lang="es-AR" smtClean="0"/>
              <a:t>18/08/2015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A463-C3F7-41D7-90CC-3972D679416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2E519-19CC-4827-AB77-A20DE0C8F1A0}" type="datetimeFigureOut">
              <a:rPr lang="es-AR" smtClean="0"/>
              <a:t>18/08/2015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A463-C3F7-41D7-90CC-3972D679416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2E519-19CC-4827-AB77-A20DE0C8F1A0}" type="datetimeFigureOut">
              <a:rPr lang="es-AR" smtClean="0"/>
              <a:t>18/08/2015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A463-C3F7-41D7-90CC-3972D679416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2E519-19CC-4827-AB77-A20DE0C8F1A0}" type="datetimeFigureOut">
              <a:rPr lang="es-AR" smtClean="0"/>
              <a:t>18/08/2015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A463-C3F7-41D7-90CC-3972D679416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2E519-19CC-4827-AB77-A20DE0C8F1A0}" type="datetimeFigureOut">
              <a:rPr lang="es-AR" smtClean="0"/>
              <a:t>18/08/2015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A463-C3F7-41D7-90CC-3972D679416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2E519-19CC-4827-AB77-A20DE0C8F1A0}" type="datetimeFigureOut">
              <a:rPr lang="es-AR" smtClean="0"/>
              <a:t>18/08/2015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A463-C3F7-41D7-90CC-3972D6794161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2E519-19CC-4827-AB77-A20DE0C8F1A0}" type="datetimeFigureOut">
              <a:rPr lang="es-AR" smtClean="0"/>
              <a:t>18/08/2015</a:t>
            </a:fld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B3A463-C3F7-41D7-90CC-3972D6794161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9B3A463-C3F7-41D7-90CC-3972D6794161}" type="slidenum">
              <a:rPr lang="es-AR" smtClean="0"/>
              <a:t>‹Nº›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132E519-19CC-4827-AB77-A20DE0C8F1A0}" type="datetimeFigureOut">
              <a:rPr lang="es-AR" smtClean="0"/>
              <a:t>18/08/2015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77539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AR" sz="3600" dirty="0" smtClean="0">
                <a:solidFill>
                  <a:srgbClr val="0070C0"/>
                </a:solidFill>
              </a:rPr>
              <a:t/>
            </a:r>
            <a:br>
              <a:rPr lang="es-AR" sz="3600" dirty="0" smtClean="0">
                <a:solidFill>
                  <a:srgbClr val="0070C0"/>
                </a:solidFill>
              </a:rPr>
            </a:br>
            <a:r>
              <a:rPr lang="es-AR" sz="3600" dirty="0" smtClean="0">
                <a:solidFill>
                  <a:srgbClr val="0070C0"/>
                </a:solidFill>
              </a:rPr>
              <a:t>Confederación de Trabajadores de la Educación de la República Argentina </a:t>
            </a:r>
            <a:br>
              <a:rPr lang="es-AR" sz="3600" dirty="0" smtClean="0">
                <a:solidFill>
                  <a:srgbClr val="0070C0"/>
                </a:solidFill>
              </a:rPr>
            </a:br>
            <a:r>
              <a:rPr lang="es-AR" dirty="0" smtClean="0">
                <a:solidFill>
                  <a:srgbClr val="0070C0"/>
                </a:solidFill>
              </a:rPr>
              <a:t/>
            </a:r>
            <a:br>
              <a:rPr lang="es-AR" dirty="0" smtClean="0">
                <a:solidFill>
                  <a:srgbClr val="0070C0"/>
                </a:solidFill>
              </a:rPr>
            </a:br>
            <a:r>
              <a:rPr lang="es-AR" dirty="0" smtClean="0">
                <a:solidFill>
                  <a:srgbClr val="0070C0"/>
                </a:solidFill>
              </a:rPr>
              <a:t/>
            </a:r>
            <a:br>
              <a:rPr lang="es-AR" dirty="0" smtClean="0">
                <a:solidFill>
                  <a:srgbClr val="0070C0"/>
                </a:solidFill>
              </a:rPr>
            </a:br>
            <a:r>
              <a:rPr lang="es-AR" sz="4400" b="1" dirty="0" smtClean="0">
                <a:solidFill>
                  <a:srgbClr val="0070C0"/>
                </a:solidFill>
              </a:rPr>
              <a:t>Tendencias  </a:t>
            </a:r>
            <a:r>
              <a:rPr lang="es-AR" sz="4400" b="1" dirty="0">
                <a:solidFill>
                  <a:srgbClr val="0070C0"/>
                </a:solidFill>
              </a:rPr>
              <a:t>privatizadoras en y de la educación argentina</a:t>
            </a:r>
            <a:r>
              <a:rPr lang="es-AR" sz="4400" dirty="0">
                <a:solidFill>
                  <a:srgbClr val="0070C0"/>
                </a:solidFill>
              </a:rPr>
              <a:t/>
            </a:r>
            <a:br>
              <a:rPr lang="es-AR" sz="4400" dirty="0">
                <a:solidFill>
                  <a:srgbClr val="0070C0"/>
                </a:solidFill>
              </a:rPr>
            </a:br>
            <a:r>
              <a:rPr lang="es-AR" dirty="0" smtClean="0">
                <a:solidFill>
                  <a:srgbClr val="0070C0"/>
                </a:solidFill>
              </a:rPr>
              <a:t/>
            </a:r>
            <a:br>
              <a:rPr lang="es-AR" dirty="0" smtClean="0">
                <a:solidFill>
                  <a:srgbClr val="0070C0"/>
                </a:solidFill>
              </a:rPr>
            </a:br>
            <a:endParaRPr lang="es-AR" dirty="0">
              <a:solidFill>
                <a:srgbClr val="0070C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3933056"/>
            <a:ext cx="6461760" cy="1066800"/>
          </a:xfrm>
        </p:spPr>
        <p:txBody>
          <a:bodyPr/>
          <a:lstStyle/>
          <a:p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76672"/>
            <a:ext cx="2575800" cy="79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10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rgbClr val="0070C0"/>
                </a:solidFill>
              </a:rPr>
              <a:t>Dimensiones del proceso privatizador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s-AR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endParaRPr lang="es-AR" b="1" dirty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r>
              <a:rPr lang="es-AR" sz="2800" b="1" dirty="0" smtClean="0">
                <a:solidFill>
                  <a:schemeClr val="accent3">
                    <a:lumMod val="50000"/>
                  </a:schemeClr>
                </a:solidFill>
              </a:rPr>
              <a:t>Instancias </a:t>
            </a:r>
            <a:r>
              <a:rPr lang="es-AR" sz="2800" b="1" dirty="0">
                <a:solidFill>
                  <a:schemeClr val="accent3">
                    <a:lumMod val="50000"/>
                  </a:schemeClr>
                </a:solidFill>
              </a:rPr>
              <a:t>de Formación de docentes</a:t>
            </a:r>
            <a:r>
              <a:rPr lang="es-AR" sz="2800" dirty="0">
                <a:solidFill>
                  <a:schemeClr val="accent3">
                    <a:lumMod val="50000"/>
                  </a:schemeClr>
                </a:solidFill>
              </a:rPr>
              <a:t>: diversas opciones de cursos y carreras pagos por docentes, pagos por el Estado a organizaciones o empresas privadas, etc. Penetración del Programa </a:t>
            </a:r>
            <a:r>
              <a:rPr lang="es-AR" sz="2800" dirty="0" err="1">
                <a:solidFill>
                  <a:schemeClr val="accent3">
                    <a:lumMod val="50000"/>
                  </a:schemeClr>
                </a:solidFill>
              </a:rPr>
              <a:t>Teach</a:t>
            </a:r>
            <a:r>
              <a:rPr lang="es-AR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AR" sz="2800" dirty="0" err="1">
                <a:solidFill>
                  <a:schemeClr val="accent3">
                    <a:lumMod val="50000"/>
                  </a:schemeClr>
                </a:solidFill>
              </a:rPr>
              <a:t>for</a:t>
            </a:r>
            <a:r>
              <a:rPr lang="es-AR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AR" sz="2800" dirty="0" smtClean="0">
                <a:solidFill>
                  <a:schemeClr val="accent3">
                    <a:lumMod val="50000"/>
                  </a:schemeClr>
                </a:solidFill>
              </a:rPr>
              <a:t>América</a:t>
            </a:r>
            <a:endParaRPr lang="es-AR" sz="2800" dirty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endParaRPr lang="es-AR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endParaRPr lang="es-AR" dirty="0"/>
          </a:p>
          <a:p>
            <a:pPr lvl="0"/>
            <a:endParaRPr lang="es-AR" dirty="0" smtClean="0"/>
          </a:p>
          <a:p>
            <a:pPr lvl="0"/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6233392"/>
            <a:ext cx="1872208" cy="579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42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64533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AR" sz="4000" b="1" dirty="0" smtClean="0">
                <a:solidFill>
                  <a:srgbClr val="0070C0"/>
                </a:solidFill>
              </a:rPr>
              <a:t>SUJETOS INVESTIGADORES</a:t>
            </a:r>
            <a:r>
              <a:rPr lang="es-AR" sz="4000" dirty="0" smtClean="0">
                <a:solidFill>
                  <a:srgbClr val="0070C0"/>
                </a:solidFill>
              </a:rPr>
              <a:t> </a:t>
            </a:r>
            <a:br>
              <a:rPr lang="es-AR" sz="4000" dirty="0" smtClean="0">
                <a:solidFill>
                  <a:srgbClr val="0070C0"/>
                </a:solidFill>
              </a:rPr>
            </a:br>
            <a:r>
              <a:rPr lang="es-AR" sz="3600" dirty="0" smtClean="0">
                <a:solidFill>
                  <a:srgbClr val="0070C0"/>
                </a:solidFill>
              </a:rPr>
              <a:t/>
            </a:r>
            <a:br>
              <a:rPr lang="es-AR" sz="3600" dirty="0" smtClean="0">
                <a:solidFill>
                  <a:srgbClr val="0070C0"/>
                </a:solidFill>
              </a:rPr>
            </a:br>
            <a:r>
              <a:rPr lang="es-AR" sz="3600" dirty="0" smtClean="0">
                <a:solidFill>
                  <a:srgbClr val="0070C0"/>
                </a:solidFill>
              </a:rPr>
              <a:t>Instituto de Investigaciones Pedagógicas Marina Vilte CTERA</a:t>
            </a:r>
            <a:br>
              <a:rPr lang="es-AR" sz="3600" dirty="0" smtClean="0">
                <a:solidFill>
                  <a:srgbClr val="0070C0"/>
                </a:solidFill>
              </a:rPr>
            </a:br>
            <a:r>
              <a:rPr lang="es-AR" sz="3600" dirty="0" smtClean="0">
                <a:solidFill>
                  <a:srgbClr val="0070C0"/>
                </a:solidFill>
              </a:rPr>
              <a:t/>
            </a:r>
            <a:br>
              <a:rPr lang="es-AR" sz="3600" dirty="0" smtClean="0">
                <a:solidFill>
                  <a:srgbClr val="0070C0"/>
                </a:solidFill>
              </a:rPr>
            </a:br>
            <a:r>
              <a:rPr lang="es-AR" sz="3600" dirty="0" smtClean="0">
                <a:solidFill>
                  <a:srgbClr val="0070C0"/>
                </a:solidFill>
              </a:rPr>
              <a:t>Cátedra de Políticas Educativas. UBA </a:t>
            </a:r>
            <a:br>
              <a:rPr lang="es-AR" sz="3600" dirty="0" smtClean="0">
                <a:solidFill>
                  <a:srgbClr val="0070C0"/>
                </a:solidFill>
              </a:rPr>
            </a:br>
            <a:r>
              <a:rPr lang="es-AR" sz="3600" dirty="0" smtClean="0">
                <a:solidFill>
                  <a:srgbClr val="0070C0"/>
                </a:solidFill>
              </a:rPr>
              <a:t>Myriam Feldfeber</a:t>
            </a:r>
            <a:br>
              <a:rPr lang="es-AR" sz="3600" dirty="0" smtClean="0">
                <a:solidFill>
                  <a:srgbClr val="0070C0"/>
                </a:solidFill>
              </a:rPr>
            </a:br>
            <a:r>
              <a:rPr lang="es-AR" sz="3600" dirty="0">
                <a:solidFill>
                  <a:srgbClr val="0070C0"/>
                </a:solidFill>
              </a:rPr>
              <a:t/>
            </a:r>
            <a:br>
              <a:rPr lang="es-AR" sz="3600" dirty="0">
                <a:solidFill>
                  <a:srgbClr val="0070C0"/>
                </a:solidFill>
              </a:rPr>
            </a:br>
            <a:r>
              <a:rPr lang="es-AR" sz="3600" dirty="0" smtClean="0">
                <a:solidFill>
                  <a:srgbClr val="0070C0"/>
                </a:solidFill>
              </a:rPr>
              <a:t>Asesoría Parlamentaria: Dra. Adriana </a:t>
            </a:r>
            <a:r>
              <a:rPr lang="es-AR" sz="3600" dirty="0" err="1" smtClean="0">
                <a:solidFill>
                  <a:srgbClr val="0070C0"/>
                </a:solidFill>
              </a:rPr>
              <a:t>Puiggrós</a:t>
            </a:r>
            <a:r>
              <a:rPr lang="es-AR" dirty="0">
                <a:solidFill>
                  <a:srgbClr val="0070C0"/>
                </a:solidFill>
              </a:rPr>
              <a:t/>
            </a:r>
            <a:br>
              <a:rPr lang="es-AR" dirty="0">
                <a:solidFill>
                  <a:srgbClr val="0070C0"/>
                </a:solidFill>
              </a:rPr>
            </a:br>
            <a:r>
              <a:rPr lang="es-AR" dirty="0" smtClean="0">
                <a:solidFill>
                  <a:srgbClr val="0070C0"/>
                </a:solidFill>
              </a:rPr>
              <a:t/>
            </a:r>
            <a:br>
              <a:rPr lang="es-AR" dirty="0" smtClean="0">
                <a:solidFill>
                  <a:srgbClr val="0070C0"/>
                </a:solidFill>
              </a:rPr>
            </a:br>
            <a:endParaRPr lang="es-AR" dirty="0">
              <a:solidFill>
                <a:srgbClr val="0070C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1159"/>
            <a:ext cx="2359776" cy="73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4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563217"/>
            <a:ext cx="7543800" cy="2593975"/>
          </a:xfrm>
        </p:spPr>
        <p:txBody>
          <a:bodyPr>
            <a:normAutofit fontScale="90000"/>
          </a:bodyPr>
          <a:lstStyle/>
          <a:p>
            <a:pPr algn="just"/>
            <a:r>
              <a:rPr lang="es-AR" sz="3600" dirty="0" smtClean="0"/>
              <a:t/>
            </a:r>
            <a:br>
              <a:rPr lang="es-AR" sz="3600" dirty="0" smtClean="0"/>
            </a:br>
            <a:r>
              <a:rPr lang="es-AR" sz="3600" dirty="0" smtClean="0"/>
              <a:t/>
            </a:r>
            <a:br>
              <a:rPr lang="es-AR" sz="3600" dirty="0" smtClean="0"/>
            </a:br>
            <a:r>
              <a:rPr lang="es-AR" sz="3600" b="1" dirty="0" smtClean="0">
                <a:solidFill>
                  <a:srgbClr val="0070C0"/>
                </a:solidFill>
              </a:rPr>
              <a:t>OBJETIVO</a:t>
            </a:r>
            <a:br>
              <a:rPr lang="es-AR" sz="3600" b="1" dirty="0" smtClean="0">
                <a:solidFill>
                  <a:srgbClr val="0070C0"/>
                </a:solidFill>
              </a:rPr>
            </a:br>
            <a:r>
              <a:rPr lang="es-AR" sz="3600" b="1" dirty="0">
                <a:solidFill>
                  <a:srgbClr val="0070C0"/>
                </a:solidFill>
              </a:rPr>
              <a:t/>
            </a:r>
            <a:br>
              <a:rPr lang="es-AR" sz="3600" b="1" dirty="0">
                <a:solidFill>
                  <a:srgbClr val="0070C0"/>
                </a:solidFill>
              </a:rPr>
            </a:br>
            <a:r>
              <a:rPr lang="es-AR" sz="3600" dirty="0" smtClean="0">
                <a:solidFill>
                  <a:srgbClr val="0070C0"/>
                </a:solidFill>
              </a:rPr>
              <a:t> </a:t>
            </a:r>
            <a:br>
              <a:rPr lang="es-AR" sz="3600" dirty="0" smtClean="0">
                <a:solidFill>
                  <a:srgbClr val="0070C0"/>
                </a:solidFill>
              </a:rPr>
            </a:br>
            <a:r>
              <a:rPr lang="es-AR" sz="3600" dirty="0" smtClean="0">
                <a:solidFill>
                  <a:srgbClr val="0070C0"/>
                </a:solidFill>
              </a:rPr>
              <a:t>realizar </a:t>
            </a:r>
            <a:r>
              <a:rPr lang="es-AR" sz="3600" dirty="0">
                <a:solidFill>
                  <a:srgbClr val="0070C0"/>
                </a:solidFill>
              </a:rPr>
              <a:t>un </a:t>
            </a:r>
            <a:r>
              <a:rPr lang="es-AR" sz="3600" dirty="0" smtClean="0">
                <a:solidFill>
                  <a:srgbClr val="0070C0"/>
                </a:solidFill>
              </a:rPr>
              <a:t>mapeo o cartografía sobre </a:t>
            </a:r>
            <a:r>
              <a:rPr lang="es-AR" sz="3600" dirty="0">
                <a:solidFill>
                  <a:srgbClr val="0070C0"/>
                </a:solidFill>
              </a:rPr>
              <a:t>las tendencias de privatización, con y sin fines de lucro, que existen </a:t>
            </a:r>
            <a:r>
              <a:rPr lang="es-AR" sz="3600" dirty="0" smtClean="0">
                <a:solidFill>
                  <a:srgbClr val="0070C0"/>
                </a:solidFill>
              </a:rPr>
              <a:t>actualmente en </a:t>
            </a:r>
            <a:r>
              <a:rPr lang="es-AR" sz="3600" dirty="0">
                <a:solidFill>
                  <a:srgbClr val="0070C0"/>
                </a:solidFill>
              </a:rPr>
              <a:t>la educación argentina, </a:t>
            </a:r>
            <a:endParaRPr lang="es-AR" dirty="0">
              <a:solidFill>
                <a:srgbClr val="0070C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98051"/>
            <a:ext cx="2503148" cy="682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31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1904"/>
            <a:ext cx="8229600" cy="1143000"/>
          </a:xfrm>
        </p:spPr>
        <p:txBody>
          <a:bodyPr/>
          <a:lstStyle/>
          <a:p>
            <a:r>
              <a:rPr lang="es-AR" b="1" dirty="0" smtClean="0">
                <a:solidFill>
                  <a:srgbClr val="0070C0"/>
                </a:solidFill>
              </a:rPr>
              <a:t>PRIVATIZACIÓN</a:t>
            </a:r>
            <a:endParaRPr lang="es-AR" b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3200" dirty="0" smtClean="0">
                <a:solidFill>
                  <a:srgbClr val="0070C0"/>
                </a:solidFill>
              </a:rPr>
              <a:t>proceso dinámico y multifacético que se manifiesta de diversas formas y que tiene distintos niveles de incidencia y gravitación, tanto en el sistema educativo como en las políticas públicas que lo regulan.</a:t>
            </a:r>
            <a:br>
              <a:rPr lang="es-AR" sz="3200" dirty="0" smtClean="0">
                <a:solidFill>
                  <a:srgbClr val="0070C0"/>
                </a:solidFill>
              </a:rPr>
            </a:br>
            <a:endParaRPr lang="es-AR" sz="32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2271280" cy="703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08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ETAPA 2015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060848"/>
            <a:ext cx="7620000" cy="4800600"/>
          </a:xfrm>
        </p:spPr>
        <p:txBody>
          <a:bodyPr>
            <a:normAutofit/>
          </a:bodyPr>
          <a:lstStyle/>
          <a:p>
            <a:r>
              <a:rPr lang="es-AR" sz="3200" dirty="0" smtClean="0">
                <a:solidFill>
                  <a:srgbClr val="0070C0"/>
                </a:solidFill>
              </a:rPr>
              <a:t>Cartografía / </a:t>
            </a:r>
            <a:r>
              <a:rPr lang="es-AR" sz="3200" dirty="0" smtClean="0">
                <a:solidFill>
                  <a:srgbClr val="0070C0"/>
                </a:solidFill>
              </a:rPr>
              <a:t>mapeo</a:t>
            </a:r>
          </a:p>
          <a:p>
            <a:endParaRPr lang="es-AR" sz="3200" dirty="0" smtClean="0">
              <a:solidFill>
                <a:srgbClr val="0070C0"/>
              </a:solidFill>
            </a:endParaRPr>
          </a:p>
          <a:p>
            <a:r>
              <a:rPr lang="es-AR" sz="3200" dirty="0" smtClean="0">
                <a:solidFill>
                  <a:srgbClr val="0070C0"/>
                </a:solidFill>
              </a:rPr>
              <a:t>Antecedentes (estado del arte) </a:t>
            </a:r>
            <a:endParaRPr lang="es-AR" sz="3200" dirty="0" smtClean="0">
              <a:solidFill>
                <a:srgbClr val="0070C0"/>
              </a:solidFill>
            </a:endParaRPr>
          </a:p>
          <a:p>
            <a:endParaRPr lang="es-AR" sz="3200" dirty="0">
              <a:solidFill>
                <a:srgbClr val="0070C0"/>
              </a:solidFill>
            </a:endParaRPr>
          </a:p>
          <a:p>
            <a:r>
              <a:rPr lang="es-AR" sz="3200" dirty="0" smtClean="0">
                <a:solidFill>
                  <a:srgbClr val="0070C0"/>
                </a:solidFill>
              </a:rPr>
              <a:t>Definición de dimensiones para la investigación comparativa internacional</a:t>
            </a:r>
            <a:endParaRPr lang="es-AR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96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ETAPA 2016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56792"/>
            <a:ext cx="7620000" cy="4800600"/>
          </a:xfrm>
        </p:spPr>
        <p:txBody>
          <a:bodyPr>
            <a:normAutofit/>
          </a:bodyPr>
          <a:lstStyle/>
          <a:p>
            <a:r>
              <a:rPr lang="es-AR" sz="3200" dirty="0" smtClean="0">
                <a:solidFill>
                  <a:srgbClr val="0070C0"/>
                </a:solidFill>
              </a:rPr>
              <a:t>Indagación y trabajo de campo </a:t>
            </a:r>
            <a:r>
              <a:rPr lang="es-AR" sz="3200" dirty="0" smtClean="0">
                <a:solidFill>
                  <a:srgbClr val="0070C0"/>
                </a:solidFill>
              </a:rPr>
              <a:t>en líneas definidas como “principales” - prioritarias</a:t>
            </a:r>
            <a:endParaRPr lang="es-AR" sz="3200" dirty="0" smtClean="0">
              <a:solidFill>
                <a:srgbClr val="0070C0"/>
              </a:solidFill>
            </a:endParaRPr>
          </a:p>
          <a:p>
            <a:endParaRPr lang="es-AR" sz="3200" dirty="0">
              <a:solidFill>
                <a:srgbClr val="0070C0"/>
              </a:solidFill>
            </a:endParaRPr>
          </a:p>
          <a:p>
            <a:r>
              <a:rPr lang="es-AR" sz="3200" dirty="0" smtClean="0">
                <a:solidFill>
                  <a:srgbClr val="0070C0"/>
                </a:solidFill>
              </a:rPr>
              <a:t>Enfoques cuantitativos y cualitativos</a:t>
            </a:r>
            <a:endParaRPr lang="es-AR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78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rgbClr val="0070C0"/>
                </a:solidFill>
              </a:rPr>
              <a:t>Dimensiones del proceso privatizador</a:t>
            </a:r>
            <a:endParaRPr lang="es-AR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s-AR" sz="2400" b="1" dirty="0">
                <a:solidFill>
                  <a:schemeClr val="accent3">
                    <a:lumMod val="50000"/>
                  </a:schemeClr>
                </a:solidFill>
              </a:rPr>
              <a:t>Marcos normativos que favorecen la privatización </a:t>
            </a:r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de </a:t>
            </a:r>
            <a:r>
              <a:rPr lang="es-AR" sz="2400" b="1" dirty="0">
                <a:solidFill>
                  <a:schemeClr val="accent3">
                    <a:lumMod val="50000"/>
                  </a:schemeClr>
                </a:solidFill>
              </a:rPr>
              <a:t>la educación:</a:t>
            </a:r>
            <a:r>
              <a:rPr lang="es-AR" sz="2400" dirty="0">
                <a:solidFill>
                  <a:schemeClr val="accent3">
                    <a:lumMod val="50000"/>
                  </a:schemeClr>
                </a:solidFill>
              </a:rPr>
              <a:t> Leyes de educación nacionales, jurisdiccionales, tratados internacionales (ej. TISA</a:t>
            </a:r>
            <a:r>
              <a:rPr lang="es-AR" sz="2400" dirty="0" smtClean="0">
                <a:solidFill>
                  <a:schemeClr val="accent3">
                    <a:lumMod val="50000"/>
                  </a:schemeClr>
                </a:solidFill>
              </a:rPr>
              <a:t>).</a:t>
            </a:r>
          </a:p>
          <a:p>
            <a:pPr lvl="0"/>
            <a:endParaRPr lang="es-AR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Evolución</a:t>
            </a:r>
            <a:r>
              <a:rPr lang="es-AR" sz="2400" b="1" dirty="0">
                <a:solidFill>
                  <a:schemeClr val="accent3">
                    <a:lumMod val="50000"/>
                  </a:schemeClr>
                </a:solidFill>
              </a:rPr>
              <a:t>, transformación y cambio de la matrícula escolar en los sectores público y privado:</a:t>
            </a:r>
            <a:r>
              <a:rPr lang="es-AR" sz="2400" dirty="0">
                <a:solidFill>
                  <a:schemeClr val="accent3">
                    <a:lumMod val="50000"/>
                  </a:schemeClr>
                </a:solidFill>
              </a:rPr>
              <a:t> por nivel y por provincia, desde la década de los ´90 hasta la actualidad</a:t>
            </a:r>
            <a:r>
              <a:rPr lang="es-AR" sz="24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lvl="0"/>
            <a:endParaRPr lang="es-AR" sz="2400" b="1" smtClean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r>
              <a:rPr lang="es-AR" sz="2400" b="1" smtClean="0">
                <a:solidFill>
                  <a:schemeClr val="accent3">
                    <a:lumMod val="50000"/>
                  </a:schemeClr>
                </a:solidFill>
              </a:rPr>
              <a:t>Subsidio </a:t>
            </a:r>
            <a:r>
              <a:rPr lang="es-AR" sz="2400" b="1" dirty="0">
                <a:solidFill>
                  <a:schemeClr val="accent3">
                    <a:lumMod val="50000"/>
                  </a:schemeClr>
                </a:solidFill>
              </a:rPr>
              <a:t>Estatal al sector privado</a:t>
            </a:r>
            <a:r>
              <a:rPr lang="es-AR" sz="2400" dirty="0">
                <a:solidFill>
                  <a:schemeClr val="accent3">
                    <a:lumMod val="50000"/>
                  </a:schemeClr>
                </a:solidFill>
              </a:rPr>
              <a:t>: a) instituciones privadas, particulares incorporadas; b) familias (</a:t>
            </a:r>
            <a:r>
              <a:rPr lang="es-AR" sz="2400" dirty="0" err="1">
                <a:solidFill>
                  <a:schemeClr val="accent3">
                    <a:lumMod val="50000"/>
                  </a:schemeClr>
                </a:solidFill>
              </a:rPr>
              <a:t>vouchers</a:t>
            </a:r>
            <a:r>
              <a:rPr lang="es-AR" sz="2400" dirty="0">
                <a:solidFill>
                  <a:schemeClr val="accent3">
                    <a:lumMod val="50000"/>
                  </a:schemeClr>
                </a:solidFill>
              </a:rPr>
              <a:t>, chárter </a:t>
            </a:r>
            <a:r>
              <a:rPr lang="es-AR" sz="2400" dirty="0" err="1">
                <a:solidFill>
                  <a:schemeClr val="accent3">
                    <a:lumMod val="50000"/>
                  </a:schemeClr>
                </a:solidFill>
              </a:rPr>
              <a:t>schools</a:t>
            </a:r>
            <a:r>
              <a:rPr lang="es-AR" sz="2400" dirty="0">
                <a:solidFill>
                  <a:schemeClr val="accent3">
                    <a:lumMod val="50000"/>
                  </a:schemeClr>
                </a:solidFill>
              </a:rPr>
              <a:t>).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6237312"/>
            <a:ext cx="1872208" cy="579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2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rgbClr val="0070C0"/>
                </a:solidFill>
              </a:rPr>
              <a:t>Dimensiones del proceso privatizador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40768"/>
            <a:ext cx="7620000" cy="4800600"/>
          </a:xfrm>
        </p:spPr>
        <p:txBody>
          <a:bodyPr>
            <a:normAutofit/>
          </a:bodyPr>
          <a:lstStyle/>
          <a:p>
            <a:pPr lvl="0"/>
            <a:r>
              <a:rPr lang="es-AR" sz="2800" b="1" dirty="0" smtClean="0">
                <a:solidFill>
                  <a:schemeClr val="accent3">
                    <a:lumMod val="50000"/>
                  </a:schemeClr>
                </a:solidFill>
              </a:rPr>
              <a:t>Tercerización </a:t>
            </a:r>
            <a:r>
              <a:rPr lang="es-AR" sz="2800" b="1" dirty="0">
                <a:solidFill>
                  <a:schemeClr val="accent3">
                    <a:lumMod val="50000"/>
                  </a:schemeClr>
                </a:solidFill>
              </a:rPr>
              <a:t>de servicios socioeducativos en la educación pública: </a:t>
            </a:r>
            <a:r>
              <a:rPr lang="es-AR" sz="2800" dirty="0">
                <a:solidFill>
                  <a:schemeClr val="accent3">
                    <a:lumMod val="50000"/>
                  </a:schemeClr>
                </a:solidFill>
              </a:rPr>
              <a:t>infraestructura, mantenimiento, limpieza, comedor escolar, bancarización privada para pago de salarios, etc.</a:t>
            </a:r>
            <a:r>
              <a:rPr lang="es-AR" sz="2800" u="sng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s-AR" sz="2800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endParaRPr lang="es-AR" sz="28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s-AR" sz="2800" b="1" dirty="0">
                <a:solidFill>
                  <a:schemeClr val="accent3">
                    <a:lumMod val="50000"/>
                  </a:schemeClr>
                </a:solidFill>
              </a:rPr>
              <a:t>Participación en pruebas internacionales de medición tales como</a:t>
            </a:r>
            <a:r>
              <a:rPr lang="es-AR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AR" sz="2800" b="1" dirty="0">
                <a:solidFill>
                  <a:schemeClr val="accent3">
                    <a:lumMod val="50000"/>
                  </a:schemeClr>
                </a:solidFill>
              </a:rPr>
              <a:t>PISA,</a:t>
            </a:r>
            <a:r>
              <a:rPr lang="es-AR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AR" sz="2800" b="1" dirty="0" smtClean="0">
                <a:solidFill>
                  <a:schemeClr val="accent3">
                    <a:lumMod val="50000"/>
                  </a:schemeClr>
                </a:solidFill>
              </a:rPr>
              <a:t>TIMSS, PIRLS, TERCE</a:t>
            </a:r>
            <a:endParaRPr lang="es-AR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6233392"/>
            <a:ext cx="1872208" cy="579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04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rgbClr val="0070C0"/>
                </a:solidFill>
              </a:rPr>
              <a:t>Dimensiones del proceso privatizador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40768"/>
            <a:ext cx="7620000" cy="4800600"/>
          </a:xfrm>
        </p:spPr>
        <p:txBody>
          <a:bodyPr>
            <a:normAutofit lnSpcReduction="10000"/>
          </a:bodyPr>
          <a:lstStyle/>
          <a:p>
            <a:pPr lvl="0" fontAlgn="ctr"/>
            <a:r>
              <a:rPr lang="es-AR" sz="2800" b="1" dirty="0">
                <a:solidFill>
                  <a:schemeClr val="accent3">
                    <a:lumMod val="50000"/>
                  </a:schemeClr>
                </a:solidFill>
              </a:rPr>
              <a:t>Contratación de modelos educativos extranjeros para implementar en escuelas públicas de gestión </a:t>
            </a:r>
            <a:r>
              <a:rPr lang="es-AR" sz="2800" b="1" dirty="0" smtClean="0">
                <a:solidFill>
                  <a:schemeClr val="accent3">
                    <a:lumMod val="50000"/>
                  </a:schemeClr>
                </a:solidFill>
              </a:rPr>
              <a:t>estatal: </a:t>
            </a:r>
            <a:r>
              <a:rPr lang="es-AR" sz="2800" dirty="0" smtClean="0">
                <a:solidFill>
                  <a:schemeClr val="accent3">
                    <a:lumMod val="50000"/>
                  </a:schemeClr>
                </a:solidFill>
              </a:rPr>
              <a:t>Proyecto </a:t>
            </a:r>
            <a:r>
              <a:rPr lang="es-AR" sz="2800" dirty="0">
                <a:solidFill>
                  <a:schemeClr val="accent3">
                    <a:lumMod val="50000"/>
                  </a:schemeClr>
                </a:solidFill>
              </a:rPr>
              <a:t>de Escuelas de Innovación Pedagógica en la Ciudad de Buenos </a:t>
            </a:r>
            <a:r>
              <a:rPr lang="es-AR" sz="2800" dirty="0" smtClean="0">
                <a:solidFill>
                  <a:schemeClr val="accent3">
                    <a:lumMod val="50000"/>
                  </a:schemeClr>
                </a:solidFill>
              </a:rPr>
              <a:t>Aires por ejemplo</a:t>
            </a:r>
          </a:p>
          <a:p>
            <a:pPr lvl="0" fontAlgn="ctr"/>
            <a:endParaRPr lang="es-AR" sz="2800" dirty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r>
              <a:rPr lang="es-AR" sz="2800" b="1" dirty="0" smtClean="0">
                <a:solidFill>
                  <a:schemeClr val="accent3">
                    <a:lumMod val="50000"/>
                  </a:schemeClr>
                </a:solidFill>
              </a:rPr>
              <a:t>Asociaciones </a:t>
            </a:r>
            <a:r>
              <a:rPr lang="es-AR" sz="2800" b="1" dirty="0">
                <a:solidFill>
                  <a:schemeClr val="accent3">
                    <a:lumMod val="50000"/>
                  </a:schemeClr>
                </a:solidFill>
              </a:rPr>
              <a:t>Público-Privadas: </a:t>
            </a:r>
            <a:r>
              <a:rPr lang="es-AR" sz="2800" dirty="0">
                <a:solidFill>
                  <a:schemeClr val="accent3">
                    <a:lumMod val="50000"/>
                  </a:schemeClr>
                </a:solidFill>
              </a:rPr>
              <a:t>modelos de asociación tales como las Escuelas del </a:t>
            </a:r>
            <a:r>
              <a:rPr lang="es-AR" sz="2800" dirty="0" smtClean="0">
                <a:solidFill>
                  <a:schemeClr val="accent3">
                    <a:lumMod val="50000"/>
                  </a:schemeClr>
                </a:solidFill>
              </a:rPr>
              <a:t>Bicentenario</a:t>
            </a:r>
          </a:p>
          <a:p>
            <a:pPr lvl="0"/>
            <a:endParaRPr lang="es-AR" dirty="0"/>
          </a:p>
          <a:p>
            <a:pPr marL="0" lvl="0" indent="0">
              <a:buNone/>
            </a:pPr>
            <a:r>
              <a:rPr lang="es-AR" dirty="0" smtClean="0"/>
              <a:t> </a:t>
            </a:r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6233392"/>
            <a:ext cx="1872208" cy="579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06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289</Words>
  <Application>Microsoft Office PowerPoint</Application>
  <PresentationFormat>Presentación en pantalla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Adyacencia</vt:lpstr>
      <vt:lpstr> Confederación de Trabajadores de la Educación de la República Argentina    Tendencias  privatizadoras en y de la educación argentina  </vt:lpstr>
      <vt:lpstr>SUJETOS INVESTIGADORES   Instituto de Investigaciones Pedagógicas Marina Vilte CTERA  Cátedra de Políticas Educativas. UBA  Myriam Feldfeber  Asesoría Parlamentaria: Dra. Adriana Puiggrós  </vt:lpstr>
      <vt:lpstr>  OBJETIVO    realizar un mapeo o cartografía sobre las tendencias de privatización, con y sin fines de lucro, que existen actualmente en la educación argentina, </vt:lpstr>
      <vt:lpstr>PRIVATIZACIÓN</vt:lpstr>
      <vt:lpstr>ETAPA 2015</vt:lpstr>
      <vt:lpstr>ETAPA 2016</vt:lpstr>
      <vt:lpstr>Dimensiones del proceso privatizador</vt:lpstr>
      <vt:lpstr>Dimensiones del proceso privatizador</vt:lpstr>
      <vt:lpstr>Dimensiones del proceso privatizador</vt:lpstr>
      <vt:lpstr>Dimensiones del proceso privatizador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CTERA  Confederación de Trabajadores de la Educación de la República Argentina    Tendencias  privatizadoras en y de la educación argentina  </dc:title>
  <dc:creator>Miguel</dc:creator>
  <cp:lastModifiedBy>Miguel</cp:lastModifiedBy>
  <cp:revision>8</cp:revision>
  <dcterms:created xsi:type="dcterms:W3CDTF">2015-08-18T12:44:20Z</dcterms:created>
  <dcterms:modified xsi:type="dcterms:W3CDTF">2015-08-18T17:43:14Z</dcterms:modified>
</cp:coreProperties>
</file>