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789" r:id="rId1"/>
  </p:sldMasterIdLst>
  <p:notesMasterIdLst>
    <p:notesMasterId r:id="rId18"/>
  </p:notesMasterIdLst>
  <p:handoutMasterIdLst>
    <p:handoutMasterId r:id="rId19"/>
  </p:handoutMasterIdLst>
  <p:sldIdLst>
    <p:sldId id="304" r:id="rId2"/>
    <p:sldId id="305" r:id="rId3"/>
    <p:sldId id="306" r:id="rId4"/>
    <p:sldId id="307" r:id="rId5"/>
    <p:sldId id="308" r:id="rId6"/>
    <p:sldId id="309" r:id="rId7"/>
    <p:sldId id="318" r:id="rId8"/>
    <p:sldId id="310" r:id="rId9"/>
    <p:sldId id="311" r:id="rId10"/>
    <p:sldId id="312" r:id="rId11"/>
    <p:sldId id="313" r:id="rId12"/>
    <p:sldId id="314" r:id="rId13"/>
    <p:sldId id="315" r:id="rId14"/>
    <p:sldId id="316" r:id="rId15"/>
    <p:sldId id="317" r:id="rId16"/>
    <p:sldId id="303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71" d="100"/>
          <a:sy n="71" d="100"/>
        </p:scale>
        <p:origin x="-353" y="-4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-666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6AD27F-3363-44E6-B73A-61D597F2545B}" type="datetimeFigureOut">
              <a:rPr lang="es-CO" smtClean="0"/>
              <a:t>18/08/2015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245ED4-B239-4B6E-9F66-B88347B5B40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237445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910D18-CE76-4BFD-9C73-2B12A36930BF}" type="datetimeFigureOut">
              <a:rPr lang="es-CO" smtClean="0"/>
              <a:t>18/08/2015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E6FC13-3582-48E7-8888-C60CA8F5CD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1272896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089390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5D591F36-EE8D-47DC-A143-50459F98AA28}" type="datetime1">
              <a:rPr lang="en-US" smtClean="0"/>
              <a:t>8/18/2015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9592" y="3226820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Rafael Cuello Ramirez- Secretario General Fecode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7750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6674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D5BDF-C232-4A0C-A475-2B7CF8D4E480}" type="datetime1">
              <a:rPr lang="en-US" smtClean="0"/>
              <a:t>8/18/2015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Rafael Cuello Ramirez- Secretario General Fecode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440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/>
          <a:lstStyle>
            <a:lvl1pPr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AC731-1186-4675-A064-F0CE005A18A2}" type="datetime1">
              <a:rPr lang="en-US" smtClean="0"/>
              <a:t>8/18/2015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Rafael Cuello Ramirez- Secretario General Fecode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40666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3" name="TextBox 12"/>
          <p:cNvSpPr txBox="1"/>
          <p:nvPr/>
        </p:nvSpPr>
        <p:spPr>
          <a:xfrm>
            <a:off x="9719438" y="2631815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591093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0517"/>
            <a:ext cx="8453906" cy="2698249"/>
          </a:xfrm>
        </p:spPr>
        <p:txBody>
          <a:bodyPr/>
          <a:lstStyle>
            <a:lvl1pPr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C81A8-6D75-479A-BFA3-F802A5C977B4}" type="datetime1">
              <a:rPr lang="en-US" smtClean="0"/>
              <a:t>8/18/2015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Rafael Cuello Ramirez- Secretario General Fecode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848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33068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90E65-1F03-4842-9D44-6AA710224F61}" type="datetime1">
              <a:rPr lang="en-US" smtClean="0"/>
              <a:t>8/18/2015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Rafael Cuello Ramirez- Secretario General Fecode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74412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72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93561"/>
            <a:ext cx="3129168" cy="28334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2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93561"/>
            <a:ext cx="3145380" cy="28334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617299"/>
            <a:ext cx="3161029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93561"/>
            <a:ext cx="3164719" cy="28334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A6108-9799-4238-9A0D-2DA4B2843DEE}" type="datetime1">
              <a:rPr lang="en-US" smtClean="0"/>
              <a:t>8/18/2015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Rafael Cuello Ramirez- Secretario General Fecode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43241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2" y="4532845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50437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537" y="4532846"/>
            <a:ext cx="3046766" cy="651156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1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84002"/>
            <a:ext cx="3050438" cy="8430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7"/>
            <a:ext cx="3050438" cy="65115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84001"/>
            <a:ext cx="3050437" cy="84305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8153" y="2603500"/>
            <a:ext cx="0" cy="351759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1905" y="2603500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14C2-A1C5-4177-B5BD-4908F7B69013}" type="datetime1">
              <a:rPr lang="en-US" smtClean="0"/>
              <a:t>8/18/2015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Rafael Cuello Ramirez- Secretario General Fecode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56033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825660" cy="706964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FCEEF-FB4C-4926-88EA-1BB1E32ECA0A}" type="datetime1">
              <a:rPr lang="en-US" smtClean="0"/>
              <a:t>8/18/2015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Rafael Cuello Ramirez- Secretario General Fecode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72427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8"/>
            <a:ext cx="1413933" cy="4748589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8"/>
            <a:ext cx="6247546" cy="474859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4F661-8EA3-4B06-A815-DAAF3F417B34}" type="datetime1">
              <a:rPr lang="en-US" smtClean="0"/>
              <a:t>8/18/2015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Rafael Cuello Ramirez- Secretario General Fecode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5730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8C47C-76F1-42C6-A43B-03005D658918}" type="datetime1">
              <a:rPr lang="en-US" smtClean="0"/>
              <a:t>8/18/2015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Rafael Cuello Ramirez- Secretario General Fecode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46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3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8" y="2677644"/>
            <a:ext cx="3755379" cy="228382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199E1-2039-40E4-9BA8-632ED9698FF9}" type="datetime1">
              <a:rPr lang="en-US" smtClean="0"/>
              <a:t>8/18/2015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Rafael Cuello Ramirez- Secretario General Fecode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5656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133FE-97A3-42FE-BA51-EF55E8B6FC63}" type="datetime1">
              <a:rPr lang="en-US" smtClean="0"/>
              <a:t>8/18/2015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Rafael Cuello Ramirez- Secretario General Fecode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225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0" y="3179762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75132-E380-4751-8F83-CD385B6C8108}" type="datetime1">
              <a:rPr lang="en-US" smtClean="0"/>
              <a:t>8/18/2015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Rafael Cuello Ramirez- Secretario General Fecode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8229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05515-DE63-4526-A6A8-5EFD204E4F76}" type="datetime1">
              <a:rPr lang="en-US" smtClean="0"/>
              <a:t>8/18/2015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Rafael Cuello Ramirez- Secretario General Fecode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9163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0F331-EFA4-4FF7-AC54-5A5655229AB9}" type="datetime1">
              <a:rPr lang="en-US" smtClean="0"/>
              <a:t>8/18/2015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Rafael Cuello Ramirez- Secretario General Fecode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7458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2895600"/>
            <a:ext cx="2793158" cy="312927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233C7-5CE5-4DA4-8A60-0CCB3B2D3F5E}" type="datetime1">
              <a:rPr lang="en-US" smtClean="0"/>
              <a:t>8/18/2015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Rafael Cuello Ramirez- Secretario General Fecode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903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60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83409-4278-43FD-93A8-A2E6DD83E21B}" type="datetime1">
              <a:rPr lang="en-US" smtClean="0"/>
              <a:t>8/18/2015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Rafael Cuello Ramirez- Secretario General Fecode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461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6" name="Rectangle 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0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3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2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06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887D1851-68E1-4C19-84CC-65E9738877FF}" type="datetime1">
              <a:rPr lang="en-US" smtClean="0"/>
              <a:t>8/18/2015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8358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Rafael Cuello Ramirez- Secretario General Fecode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5997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  <p:sldLayoutId id="2147483797" r:id="rId8"/>
    <p:sldLayoutId id="2147483798" r:id="rId9"/>
    <p:sldLayoutId id="2147483799" r:id="rId10"/>
    <p:sldLayoutId id="2147483800" r:id="rId11"/>
    <p:sldLayoutId id="2147483801" r:id="rId12"/>
    <p:sldLayoutId id="2147483802" r:id="rId13"/>
    <p:sldLayoutId id="2147483803" r:id="rId14"/>
    <p:sldLayoutId id="2147483804" r:id="rId15"/>
    <p:sldLayoutId id="2147483805" r:id="rId16"/>
    <p:sldLayoutId id="2147483806" r:id="rId17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sz="2800" b="1" dirty="0" smtClean="0"/>
              <a:t>LA COMERCIALIZACION DE LA EDUCACION</a:t>
            </a:r>
            <a:endParaRPr lang="es-CO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154955" y="2915322"/>
            <a:ext cx="8761412" cy="3104478"/>
          </a:xfrm>
        </p:spPr>
        <p:txBody>
          <a:bodyPr>
            <a:noAutofit/>
          </a:bodyPr>
          <a:lstStyle/>
          <a:p>
            <a:r>
              <a:rPr lang="es-CO" sz="3600" b="1" dirty="0" smtClean="0"/>
              <a:t>ELEMENTOS PARA UNA PROPUESTA </a:t>
            </a:r>
            <a:r>
              <a:rPr lang="es-CO" sz="3600" b="1" dirty="0"/>
              <a:t>DE CAMPAÑA </a:t>
            </a:r>
            <a:r>
              <a:rPr lang="es-CO" sz="3600" b="1" dirty="0" smtClean="0"/>
              <a:t>Y UN PLAN DE ACCION</a:t>
            </a:r>
            <a:endParaRPr lang="es-CO" sz="3600" dirty="0"/>
          </a:p>
          <a:p>
            <a:r>
              <a:rPr lang="es-CO" sz="3600" b="1" dirty="0"/>
              <a:t>Santiago de Chile, 17 -19 de agosto de 2015</a:t>
            </a:r>
            <a:endParaRPr lang="es-CO" sz="3600" dirty="0"/>
          </a:p>
          <a:p>
            <a:pPr marL="0" indent="0">
              <a:buNone/>
            </a:pPr>
            <a:endParaRPr lang="es-CO" sz="4000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FEDERACION COLOMBIANA DE TRAABAJADORES DE LA EDUCACION</a:t>
            </a:r>
            <a:endParaRPr lang="en-U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01242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IDEAS PARA UNA CAMPAÑA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154955" y="2372061"/>
            <a:ext cx="8761412" cy="3818965"/>
          </a:xfrm>
        </p:spPr>
        <p:txBody>
          <a:bodyPr>
            <a:normAutofit fontScale="92500" lnSpcReduction="10000"/>
          </a:bodyPr>
          <a:lstStyle/>
          <a:p>
            <a:pPr lvl="0" algn="just"/>
            <a:r>
              <a:rPr lang="es-CO" sz="3000" dirty="0"/>
              <a:t>Organizar una campaña publicitaria de denuncia del proyecto que </a:t>
            </a:r>
            <a:r>
              <a:rPr lang="es-CO" sz="3000" dirty="0" smtClean="0"/>
              <a:t>han </a:t>
            </a:r>
            <a:r>
              <a:rPr lang="es-CO" sz="3000" dirty="0"/>
              <a:t>firmado los </a:t>
            </a:r>
            <a:r>
              <a:rPr lang="es-CO" sz="3000" dirty="0" smtClean="0"/>
              <a:t>gobiernos </a:t>
            </a:r>
            <a:r>
              <a:rPr lang="es-CO" sz="3000" dirty="0"/>
              <a:t>en secreto y de espaldas a la </a:t>
            </a:r>
            <a:r>
              <a:rPr lang="es-CO" sz="3000" dirty="0" smtClean="0"/>
              <a:t>sociedad, medios propios y redes. </a:t>
            </a:r>
            <a:r>
              <a:rPr lang="es-CO" sz="3000" dirty="0"/>
              <a:t>Esta campaña se realizará a través de los medios masivos de comunicación (Radio, TV, Prensa, vallas y </a:t>
            </a:r>
            <a:r>
              <a:rPr lang="es-CO" sz="3000" dirty="0" smtClean="0"/>
              <a:t>boletín y/o </a:t>
            </a:r>
            <a:r>
              <a:rPr lang="es-CO" sz="3000" dirty="0"/>
              <a:t>carta abierta a la comunidad educativa </a:t>
            </a:r>
            <a:r>
              <a:rPr lang="es-CO" sz="3000" dirty="0" smtClean="0"/>
              <a:t>y a </a:t>
            </a:r>
            <a:r>
              <a:rPr lang="es-CO" sz="3000" dirty="0"/>
              <a:t>distribuir en todas las instituciones educativas de los países</a:t>
            </a:r>
            <a:r>
              <a:rPr lang="es-CO" sz="3000" dirty="0" smtClean="0"/>
              <a:t>)</a:t>
            </a:r>
            <a:endParaRPr lang="es-CO" sz="3000" dirty="0"/>
          </a:p>
          <a:p>
            <a:endParaRPr lang="es-CO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FEDERACION COLOMBIANA DE TRABAJADAORES DE LA EDUCACION</a:t>
            </a:r>
            <a:endParaRPr lang="en-U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7927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IDEAS PARA UNA CAMPAÑA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 dirty="0" smtClean="0"/>
          </a:p>
          <a:p>
            <a:r>
              <a:rPr lang="es-CO" sz="2800" dirty="0"/>
              <a:t>Crear un lema, un logo, un afiche</a:t>
            </a:r>
          </a:p>
          <a:p>
            <a:r>
              <a:rPr lang="es-CO" sz="2800" dirty="0" smtClean="0"/>
              <a:t>Organizar campaña de moralización y grafitis; foros </a:t>
            </a:r>
            <a:r>
              <a:rPr lang="es-CO" sz="2800" dirty="0"/>
              <a:t>nacionales y foros internacionales </a:t>
            </a:r>
            <a:r>
              <a:rPr lang="es-CO" sz="2800" dirty="0" smtClean="0"/>
              <a:t>- latinoamericanos </a:t>
            </a:r>
            <a:r>
              <a:rPr lang="es-CO" sz="2800" dirty="0"/>
              <a:t>precedidos de foros locales y regionales</a:t>
            </a: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FEDERACION COLOMBIANA DE TRABAJADORES DE LA EDUCACION</a:t>
            </a:r>
            <a:endParaRPr lang="en-U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17830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IDEAS PARA UNA CAMPAÑA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s-CO" sz="2800" dirty="0"/>
              <a:t>Investigación en cada país sobre la privatización de la educación pública y el impacto en la escuela y en los docentes. Investigación sobre la educación concesionada y </a:t>
            </a:r>
            <a:r>
              <a:rPr lang="es-CO" sz="2800" dirty="0" smtClean="0"/>
              <a:t>subsidiada</a:t>
            </a:r>
          </a:p>
          <a:p>
            <a:pPr algn="just"/>
            <a:r>
              <a:rPr lang="es-CO" sz="2800" dirty="0"/>
              <a:t>Identificar y relacionar experiencias de resistencia de docentes y comunidades educativas por la defensa de lo público</a:t>
            </a: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FEDERACION COLOMBIANA DE TRABAJADORES DE LA EDUCACION</a:t>
            </a:r>
            <a:endParaRPr lang="en-U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5274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IDEAS PARA UNA CAMPAÑA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s-CO" sz="2800" dirty="0"/>
              <a:t>Difundir las experiencias pedagógicas alternativas que contribuyan a un nuevo sentido de la educación pública</a:t>
            </a:r>
            <a:r>
              <a:rPr lang="es-CO" sz="2800" dirty="0" smtClean="0"/>
              <a:t>.</a:t>
            </a:r>
          </a:p>
          <a:p>
            <a:pPr algn="just"/>
            <a:r>
              <a:rPr lang="es-CO" sz="2800" dirty="0"/>
              <a:t>Crear una red de gobiernos locales democráticos y de izquierda que optan por fortalecer la educación </a:t>
            </a:r>
            <a:r>
              <a:rPr lang="es-CO" sz="2800" dirty="0" smtClean="0"/>
              <a:t>pública</a:t>
            </a:r>
          </a:p>
          <a:p>
            <a:pPr algn="just"/>
            <a:r>
              <a:rPr lang="es-CO" sz="2800" dirty="0"/>
              <a:t>Así mismo, organizar la Red de Personeros Estudiantiles</a:t>
            </a: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FEDERACION COLOMBIANA DE TRABAJADORES DE LA EDUCACION</a:t>
            </a:r>
            <a:endParaRPr lang="en-U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6491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IDEAS PARA UNA CAMPAÑA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 algn="just"/>
            <a:r>
              <a:rPr lang="es-CO" sz="2600" dirty="0"/>
              <a:t>Creación e implementación de los Círculos Pedagógicos como estrategias de organización, movilización y formación para la transformación de la escuela.</a:t>
            </a:r>
          </a:p>
          <a:p>
            <a:pPr lvl="0" algn="just"/>
            <a:r>
              <a:rPr lang="es-CO" sz="2600" dirty="0"/>
              <a:t>Una estrategia fuerte de comunicación que genere conciencia de movilización por la defensa de la educación pública y contrarreste las campañas de desprestigio de la educación pública agenciada por los gobiernos y los empresarios.</a:t>
            </a:r>
          </a:p>
          <a:p>
            <a:pPr marL="0" indent="0" algn="just">
              <a:buNone/>
            </a:pPr>
            <a:r>
              <a:rPr lang="es-CO" sz="2600" dirty="0"/>
              <a:t> </a:t>
            </a:r>
          </a:p>
          <a:p>
            <a:endParaRPr lang="es-CO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FEDERACION COLOMBIAANA DE TRABAJADORES DE LA EDUCACION</a:t>
            </a:r>
            <a:endParaRPr lang="en-U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61303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IDEAS PARA UNA CAMPAÑA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154954" y="2753958"/>
            <a:ext cx="8761412" cy="3625326"/>
          </a:xfrm>
        </p:spPr>
        <p:txBody>
          <a:bodyPr>
            <a:normAutofit fontScale="77500" lnSpcReduction="20000"/>
          </a:bodyPr>
          <a:lstStyle/>
          <a:p>
            <a:pPr lvl="0" algn="just"/>
            <a:r>
              <a:rPr lang="es-CO" sz="3600" dirty="0"/>
              <a:t>Organizar una gran movilización de la comunidad educativa latinoamericana en defensa de la educación pública: docentes, padres de familia, estudiantes, sectores sociales, la escuela como eje dinamizador para pensar la educación pública y generar procesos. Garantizar que la misma se lleve a cabo un mismo día en todos los países participantes.</a:t>
            </a:r>
          </a:p>
          <a:p>
            <a:pPr marL="0" lvl="0" indent="0" algn="just">
              <a:buNone/>
            </a:pPr>
            <a:r>
              <a:rPr lang="es-CO" sz="3300" dirty="0"/>
              <a:t> </a:t>
            </a:r>
          </a:p>
          <a:p>
            <a:endParaRPr lang="es-CO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FEDERACION COLOMBIANA DE LOS TRABAJADORES DE LA EDUCACION</a:t>
            </a:r>
            <a:endParaRPr lang="en-U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03873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s-ES_tradnl" b="1" cap="none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es-ES_tradnl" b="1" cap="none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es-ES_tradnl" b="1" cap="none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endParaRPr lang="es-CO" b="1" cap="none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subTitle" idx="1"/>
          </p:nvPr>
        </p:nvSpPr>
        <p:spPr>
          <a:xfrm>
            <a:off x="1284264" y="3489826"/>
            <a:ext cx="8825658" cy="861420"/>
          </a:xfrm>
        </p:spPr>
        <p:txBody>
          <a:bodyPr>
            <a:noAutofit/>
          </a:bodyPr>
          <a:lstStyle/>
          <a:p>
            <a:pPr algn="ctr"/>
            <a:r>
              <a:rPr lang="es-ES_tradnl" sz="3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¡Defiende la educación pública!</a:t>
            </a:r>
          </a:p>
        </p:txBody>
      </p:sp>
      <p:pic>
        <p:nvPicPr>
          <p:cNvPr id="6" name="5 Imagen" descr="NUEVO LOGO FECODE editado copia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15"/>
          <a:stretch/>
        </p:blipFill>
        <p:spPr bwMode="auto">
          <a:xfrm>
            <a:off x="1766105" y="1060295"/>
            <a:ext cx="8064897" cy="225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uadroTexto 6"/>
          <p:cNvSpPr txBox="1"/>
          <p:nvPr/>
        </p:nvSpPr>
        <p:spPr>
          <a:xfrm>
            <a:off x="2882229" y="4861476"/>
            <a:ext cx="5832648" cy="730270"/>
          </a:xfrm>
          <a:prstGeom prst="rect">
            <a:avLst/>
          </a:prstGeom>
          <a:noFill/>
        </p:spPr>
        <p:txBody>
          <a:bodyPr wrap="square" rtlCol="0">
            <a:prstTxWarp prst="textTriangleInverted">
              <a:avLst/>
            </a:prstTxWarp>
            <a:spAutoFit/>
          </a:bodyPr>
          <a:lstStyle/>
          <a:p>
            <a:r>
              <a:rPr lang="es-CO" sz="2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Gracias!</a:t>
            </a:r>
          </a:p>
        </p:txBody>
      </p:sp>
    </p:spTree>
    <p:extLst>
      <p:ext uri="{BB962C8B-B14F-4D97-AF65-F5344CB8AC3E}">
        <p14:creationId xmlns:p14="http://schemas.microsoft.com/office/powerpoint/2010/main" val="3098887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sz="2800" dirty="0" smtClean="0"/>
              <a:t>LA COMERCIALIZACION DE LA EDUCACION</a:t>
            </a:r>
            <a:endParaRPr lang="es-CO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208744" y="2452893"/>
            <a:ext cx="8761412" cy="4528821"/>
          </a:xfrm>
        </p:spPr>
        <p:txBody>
          <a:bodyPr/>
          <a:lstStyle/>
          <a:p>
            <a:r>
              <a:rPr lang="es-CO" sz="2400" dirty="0" smtClean="0"/>
              <a:t>La </a:t>
            </a:r>
            <a:r>
              <a:rPr lang="es-CO" sz="2400" dirty="0"/>
              <a:t>comercialización o privatización de la educación pública </a:t>
            </a:r>
            <a:r>
              <a:rPr lang="es-CO" sz="2400" dirty="0" smtClean="0"/>
              <a:t> </a:t>
            </a:r>
            <a:r>
              <a:rPr lang="es-CO" sz="2400" dirty="0"/>
              <a:t>agencian el </a:t>
            </a:r>
            <a:r>
              <a:rPr lang="es-CO" sz="2400" dirty="0" smtClean="0"/>
              <a:t>g</a:t>
            </a:r>
            <a:r>
              <a:rPr lang="es-CO" sz="2400" dirty="0" smtClean="0"/>
              <a:t>obierno/empresarios </a:t>
            </a:r>
            <a:r>
              <a:rPr lang="es-CO" sz="2400" dirty="0"/>
              <a:t>en el marco del modelo de desarrollo del racionalismo económico, </a:t>
            </a:r>
            <a:r>
              <a:rPr lang="es-CO" sz="2400" dirty="0" smtClean="0"/>
              <a:t> </a:t>
            </a:r>
            <a:r>
              <a:rPr lang="es-CO" sz="2400" dirty="0"/>
              <a:t>visto </a:t>
            </a:r>
            <a:r>
              <a:rPr lang="es-CO" sz="2400" dirty="0" smtClean="0"/>
              <a:t>lo </a:t>
            </a:r>
            <a:r>
              <a:rPr lang="es-CO" sz="2400" dirty="0"/>
              <a:t>público y </a:t>
            </a:r>
            <a:r>
              <a:rPr lang="es-CO" sz="2400" dirty="0" smtClean="0"/>
              <a:t>particular </a:t>
            </a:r>
            <a:r>
              <a:rPr lang="es-CO" sz="2400" dirty="0"/>
              <a:t>la </a:t>
            </a:r>
            <a:r>
              <a:rPr lang="es-CO" sz="2400" dirty="0" smtClean="0"/>
              <a:t>salud- </a:t>
            </a:r>
            <a:r>
              <a:rPr lang="es-CO" sz="2400" dirty="0"/>
              <a:t>educación, un campo propicio de mercado y una </a:t>
            </a:r>
            <a:r>
              <a:rPr lang="es-CO" sz="2400" dirty="0" smtClean="0"/>
              <a:t>oportunidad </a:t>
            </a:r>
            <a:r>
              <a:rPr lang="es-CO" sz="2400" dirty="0"/>
              <a:t>negocio para acrecentar las ganancias sin poner en riesgos el capital privado y </a:t>
            </a:r>
            <a:r>
              <a:rPr lang="es-CO" sz="2400" dirty="0" smtClean="0"/>
              <a:t>política </a:t>
            </a:r>
            <a:r>
              <a:rPr lang="es-CO" sz="2400" dirty="0"/>
              <a:t>para someter la inversión social al ajuste fiscal </a:t>
            </a:r>
            <a:r>
              <a:rPr lang="es-CO" sz="2400" dirty="0" smtClean="0"/>
              <a:t>y </a:t>
            </a:r>
            <a:r>
              <a:rPr lang="es-CO" sz="2400" dirty="0"/>
              <a:t>adecuación institucional al Estado neoliberal.</a:t>
            </a:r>
          </a:p>
          <a:p>
            <a:endParaRPr lang="es-CO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FEDERACION COLOMBIANA DE TRABAJADORES DE LA EDUCACION</a:t>
            </a:r>
            <a:endParaRPr lang="en-U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65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LA COMERCIALIZACION DE LA EDUCACION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CO" sz="2400" dirty="0"/>
              <a:t>El decreto 2355 de </a:t>
            </a:r>
            <a:r>
              <a:rPr lang="es-CO" sz="2400" dirty="0" smtClean="0"/>
              <a:t>2009,  </a:t>
            </a:r>
            <a:r>
              <a:rPr lang="es-CO" sz="2400" dirty="0"/>
              <a:t>Ley 1294 de 2009, define 3 modelos de privatización de la educación pública: educación en concesión</a:t>
            </a:r>
            <a:r>
              <a:rPr lang="es-CO" sz="2400" dirty="0" smtClean="0"/>
              <a:t>, banco de </a:t>
            </a:r>
            <a:r>
              <a:rPr lang="es-CO" sz="2400" dirty="0" smtClean="0"/>
              <a:t>oferente</a:t>
            </a:r>
            <a:r>
              <a:rPr lang="es-CO" sz="2400" dirty="0" smtClean="0"/>
              <a:t>, </a:t>
            </a:r>
            <a:r>
              <a:rPr lang="es-CO" sz="2400" dirty="0"/>
              <a:t>educación subsidiada y contratación con las iglesias o confesiones religiosas; contratación </a:t>
            </a:r>
            <a:r>
              <a:rPr lang="es-CO" sz="2400" dirty="0" smtClean="0"/>
              <a:t> </a:t>
            </a:r>
            <a:r>
              <a:rPr lang="es-CO" sz="2400" dirty="0"/>
              <a:t>personal de servicios generales, el transporte escolar, la extensión de la jornada </a:t>
            </a:r>
            <a:r>
              <a:rPr lang="es-CO" sz="2400" dirty="0" err="1"/>
              <a:t>tercerizada</a:t>
            </a:r>
            <a:r>
              <a:rPr lang="es-CO" sz="2400" dirty="0"/>
              <a:t> y </a:t>
            </a:r>
            <a:r>
              <a:rPr lang="es-CO" sz="2400" dirty="0" smtClean="0"/>
              <a:t> </a:t>
            </a:r>
            <a:r>
              <a:rPr lang="es-CO" sz="2400" dirty="0"/>
              <a:t>fuera del pensum académico y </a:t>
            </a:r>
            <a:r>
              <a:rPr lang="es-CO" sz="2400" dirty="0" smtClean="0"/>
              <a:t>proliferación </a:t>
            </a:r>
            <a:r>
              <a:rPr lang="es-CO" sz="2400" dirty="0"/>
              <a:t>de programas y </a:t>
            </a:r>
            <a:r>
              <a:rPr lang="es-CO" sz="2400" dirty="0" smtClean="0"/>
              <a:t>proyectos.</a:t>
            </a:r>
            <a:endParaRPr lang="es-CO" sz="2400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FEDERACION COLOMBIANA DE TRABAJADORES DE LA EDUCACION</a:t>
            </a:r>
            <a:endParaRPr lang="en-U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1526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LA MERCANTILIZACION DE LA EDUCACION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CO" sz="2400" dirty="0"/>
              <a:t>“Colombia Aprende, Ser Pilo Paga, Becas por la Excelencia Docente, Derechos Básicos de Aprendizaje,  Programa de Alimentación Escolar, Índice Sintético de Calidad, Programa Todos a Aprender o -PTA-, Plan Nacional de Lectura y Escritura, Primera Infancia, </a:t>
            </a:r>
            <a:r>
              <a:rPr lang="es-CO" sz="2400" dirty="0" err="1"/>
              <a:t>EduDerechos</a:t>
            </a:r>
            <a:r>
              <a:rPr lang="es-CO" sz="2400" dirty="0"/>
              <a:t>, Encuentros de Líderes de </a:t>
            </a:r>
            <a:r>
              <a:rPr lang="es-CO" sz="2400" dirty="0" smtClean="0"/>
              <a:t>Bilingüismo y maestros nativos, </a:t>
            </a:r>
            <a:r>
              <a:rPr lang="es-CO" sz="2400" dirty="0"/>
              <a:t>Supérate con el Saber 2.0, Centros Regionales de Educación Superior -CERES-, Sistema de Formación para el Trabajo”,</a:t>
            </a: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FEDERACION COLOMBIANA DE TRABAJADORES DE LA EDUCACION</a:t>
            </a:r>
            <a:endParaRPr lang="en-U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3887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LA MERCANTILIZACION DE LA EDUCACION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 algn="just"/>
            <a:r>
              <a:rPr lang="es-CO" sz="2800" dirty="0"/>
              <a:t>El gobierno, dándole prioridad a la mercantilización de la educación con los colegios en </a:t>
            </a:r>
            <a:r>
              <a:rPr lang="es-CO" sz="2800" dirty="0" smtClean="0"/>
              <a:t>concesión-</a:t>
            </a:r>
            <a:r>
              <a:rPr lang="es-CO" sz="2800" dirty="0" err="1" smtClean="0"/>
              <a:t>megacolegios</a:t>
            </a:r>
            <a:r>
              <a:rPr lang="es-CO" sz="2800" dirty="0"/>
              <a:t>,</a:t>
            </a:r>
            <a:r>
              <a:rPr lang="es-CO" sz="2800" dirty="0" smtClean="0"/>
              <a:t> </a:t>
            </a:r>
            <a:r>
              <a:rPr lang="es-CO" sz="2800" dirty="0"/>
              <a:t>los colegios privados subsidiados, concilia la política del mercado con la política tradicional religiosa </a:t>
            </a:r>
            <a:r>
              <a:rPr lang="es-CO" sz="2800" dirty="0" smtClean="0"/>
              <a:t>vía </a:t>
            </a:r>
            <a:r>
              <a:rPr lang="es-CO" sz="2800" dirty="0"/>
              <a:t>la contratación con las </a:t>
            </a:r>
            <a:r>
              <a:rPr lang="es-CO" sz="2800" dirty="0" smtClean="0"/>
              <a:t>iglesias y comunidades indígenas.</a:t>
            </a:r>
            <a:endParaRPr lang="es-CO" sz="2800" dirty="0"/>
          </a:p>
          <a:p>
            <a:pPr lvl="0" algn="just"/>
            <a:r>
              <a:rPr lang="es-CO" sz="2800" dirty="0"/>
              <a:t>El Estado adecúa lo público a los intereses particulares de los empresarios y las iglesias.</a:t>
            </a:r>
          </a:p>
          <a:p>
            <a:endParaRPr lang="es-CO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FEDERACION COLOMBIANA DE TRABAJADORES DE LA EDUCACION</a:t>
            </a:r>
            <a:endParaRPr lang="en-U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3450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54953" y="457200"/>
            <a:ext cx="8761413" cy="952053"/>
          </a:xfrm>
        </p:spPr>
        <p:txBody>
          <a:bodyPr/>
          <a:lstStyle/>
          <a:p>
            <a:r>
              <a:rPr lang="es-CO" dirty="0" smtClean="0"/>
              <a:t>LA MERCANTILIZACION DE LA EDUCACION</a:t>
            </a:r>
            <a:endParaRPr lang="es-CO" dirty="0"/>
          </a:p>
        </p:txBody>
      </p:sp>
      <p:graphicFrame>
        <p:nvGraphicFramePr>
          <p:cNvPr id="8" name="7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6230597"/>
              </p:ext>
            </p:extLst>
          </p:nvPr>
        </p:nvGraphicFramePr>
        <p:xfrm>
          <a:off x="2035053" y="2302136"/>
          <a:ext cx="7458570" cy="42686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29285"/>
                <a:gridCol w="3729285"/>
              </a:tblGrid>
              <a:tr h="789354"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dirty="0" smtClean="0">
                          <a:effectLst/>
                        </a:rPr>
                        <a:t>            EDUCACION </a:t>
                      </a:r>
                      <a:r>
                        <a:rPr lang="es-CO" sz="2000" dirty="0">
                          <a:effectLst/>
                        </a:rPr>
                        <a:t>PUBLICA   </a:t>
                      </a:r>
                      <a:r>
                        <a:rPr lang="es-CO" sz="2000" dirty="0" smtClean="0">
                          <a:effectLst/>
                        </a:rPr>
                        <a:t>VS      </a:t>
                      </a:r>
                      <a:r>
                        <a:rPr lang="es-CO" sz="2000" dirty="0">
                          <a:effectLst/>
                        </a:rPr>
                        <a:t>EDUCACION PRIVADA</a:t>
                      </a:r>
                      <a:endParaRPr lang="es-CO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384145"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dirty="0">
                          <a:effectLst/>
                        </a:rPr>
                        <a:t>                                          </a:t>
                      </a:r>
                      <a:r>
                        <a:rPr lang="es-CO" sz="2000" dirty="0" smtClean="0">
                          <a:effectLst/>
                        </a:rPr>
                        <a:t>    </a:t>
                      </a:r>
                      <a:r>
                        <a:rPr lang="es-CO" sz="2000" dirty="0">
                          <a:effectLst/>
                        </a:rPr>
                        <a:t>PREESCOLAR</a:t>
                      </a:r>
                      <a:endParaRPr lang="es-CO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38438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dirty="0">
                          <a:effectLst/>
                        </a:rPr>
                        <a:t>                    63</a:t>
                      </a:r>
                      <a:endParaRPr lang="es-CO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dirty="0">
                          <a:effectLst/>
                        </a:rPr>
                        <a:t>                    37        </a:t>
                      </a:r>
                      <a:endParaRPr lang="es-CO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4145"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dirty="0">
                          <a:effectLst/>
                        </a:rPr>
                        <a:t>                                            </a:t>
                      </a:r>
                      <a:r>
                        <a:rPr lang="es-CO" sz="2000" dirty="0" smtClean="0">
                          <a:effectLst/>
                        </a:rPr>
                        <a:t>  PRIMARIA</a:t>
                      </a:r>
                      <a:endParaRPr lang="es-CO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38438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dirty="0">
                          <a:effectLst/>
                        </a:rPr>
                        <a:t>                    74.1</a:t>
                      </a:r>
                      <a:endParaRPr lang="es-CO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dirty="0">
                          <a:effectLst/>
                        </a:rPr>
                        <a:t>                    25.9</a:t>
                      </a:r>
                      <a:endParaRPr lang="es-CO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4145"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dirty="0">
                          <a:effectLst/>
                        </a:rPr>
                        <a:t>                                           </a:t>
                      </a:r>
                      <a:r>
                        <a:rPr lang="es-CO" sz="2000" dirty="0" smtClean="0">
                          <a:effectLst/>
                        </a:rPr>
                        <a:t>   SECUNDARIA</a:t>
                      </a:r>
                      <a:endParaRPr lang="es-CO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38438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dirty="0">
                          <a:effectLst/>
                        </a:rPr>
                        <a:t>                    71.4</a:t>
                      </a:r>
                      <a:endParaRPr lang="es-CO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>
                          <a:effectLst/>
                        </a:rPr>
                        <a:t>                    28.6    </a:t>
                      </a:r>
                      <a:endParaRPr lang="es-CO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89354"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dirty="0">
                          <a:effectLst/>
                        </a:rPr>
                        <a:t>                        </a:t>
                      </a:r>
                      <a:r>
                        <a:rPr lang="es-CO" sz="2000" dirty="0" smtClean="0">
                          <a:effectLst/>
                        </a:rPr>
                        <a:t>     EDUCACION </a:t>
                      </a:r>
                      <a:r>
                        <a:rPr lang="es-CO" sz="2000" dirty="0">
                          <a:effectLst/>
                        </a:rPr>
                        <a:t>SUPERIOR O UNIVERSITARIA</a:t>
                      </a:r>
                      <a:endParaRPr lang="es-CO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38438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dirty="0">
                          <a:effectLst/>
                        </a:rPr>
                        <a:t>                    34.9</a:t>
                      </a:r>
                      <a:endParaRPr lang="es-CO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dirty="0">
                          <a:effectLst/>
                        </a:rPr>
                        <a:t>                     65.1</a:t>
                      </a:r>
                      <a:endParaRPr lang="es-CO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28358" y="6465345"/>
            <a:ext cx="3859795" cy="333487"/>
          </a:xfrm>
        </p:spPr>
        <p:txBody>
          <a:bodyPr/>
          <a:lstStyle/>
          <a:p>
            <a:r>
              <a:rPr lang="en-US" dirty="0" smtClean="0"/>
              <a:t>FEDERACION COLOMBIANA DE TRABAJADORES DE LA EDUCACION</a:t>
            </a:r>
            <a:endParaRPr lang="en-U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63794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LA MERCANTLIZACION DE LA EDUCACION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154955" y="2329031"/>
            <a:ext cx="8761412" cy="3996465"/>
          </a:xfrm>
        </p:spPr>
        <p:txBody>
          <a:bodyPr>
            <a:normAutofit/>
          </a:bodyPr>
          <a:lstStyle/>
          <a:p>
            <a:pPr algn="just"/>
            <a:r>
              <a:rPr lang="es-CO" sz="2000" b="1" dirty="0" smtClean="0"/>
              <a:t>Educación pública: 8.887.010: Matinal, 5.106.857-Vespertina, 2.106.036</a:t>
            </a:r>
          </a:p>
          <a:p>
            <a:pPr algn="just"/>
            <a:r>
              <a:rPr lang="es-CO" sz="2000" b="1" dirty="0" smtClean="0"/>
              <a:t>En una jornada:1.031.372</a:t>
            </a:r>
          </a:p>
          <a:p>
            <a:pPr algn="just"/>
            <a:r>
              <a:rPr lang="es-CO" sz="2000" b="1" dirty="0" smtClean="0"/>
              <a:t>Fin de semana: 600.000</a:t>
            </a:r>
          </a:p>
          <a:p>
            <a:pPr algn="just"/>
            <a:r>
              <a:rPr lang="es-CO" sz="2000" b="1" dirty="0" smtClean="0"/>
              <a:t>Para Jornada Única: 2.114.036 (700 estudiantes/3.020 colegios),</a:t>
            </a:r>
          </a:p>
          <a:p>
            <a:pPr algn="just"/>
            <a:r>
              <a:rPr lang="es-CO" sz="2000" b="1" dirty="0" smtClean="0"/>
              <a:t>Valor 3.020 nuevos colegios: 24.16 billones (US 8300.3 millones)</a:t>
            </a:r>
          </a:p>
          <a:p>
            <a:pPr algn="just"/>
            <a:r>
              <a:rPr lang="es-CO" sz="2000" b="1" dirty="0" smtClean="0"/>
              <a:t>Alimentación año: 112.000 percapitax180 días= $622 cada comida</a:t>
            </a:r>
            <a:r>
              <a:rPr lang="es-CO" b="1" dirty="0"/>
              <a:t> </a:t>
            </a:r>
            <a:r>
              <a:rPr lang="es-CO" b="1" dirty="0" smtClean="0"/>
              <a:t>(Desayuno, $950 – Almuerzo $ 1.500: $2.450/día: $3.7 billones/US1.275)</a:t>
            </a:r>
          </a:p>
          <a:p>
            <a:pPr algn="just"/>
            <a:r>
              <a:rPr lang="es-CO" b="1" dirty="0" smtClean="0"/>
              <a:t>Cápita: Oficial, 1.300.000; privados, 1.800.000; Indígenas, 6.000.000</a:t>
            </a:r>
            <a:endParaRPr lang="es-CO" b="1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FEDERACION COLOMBIANA DE TRABAJADORES DE LA EDUCACION</a:t>
            </a:r>
            <a:endParaRPr lang="en-U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44480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LA MERCANTILIZACION DE LA EDUCACION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154955" y="3060550"/>
            <a:ext cx="8761412" cy="2959249"/>
          </a:xfrm>
        </p:spPr>
        <p:txBody>
          <a:bodyPr/>
          <a:lstStyle/>
          <a:p>
            <a:pPr lvl="0" algn="just"/>
            <a:r>
              <a:rPr lang="es-CO" sz="2800" dirty="0"/>
              <a:t>La comercialización o privatización también instrumentaliza el conocimiento en función de la formación de capital humano, lo cual significa reducir al ser humano a un instrumento en el proceso de producción de </a:t>
            </a:r>
            <a:r>
              <a:rPr lang="es-CO" sz="2800" dirty="0" smtClean="0"/>
              <a:t>capital</a:t>
            </a:r>
            <a:r>
              <a:rPr lang="es-CO" dirty="0" smtClean="0"/>
              <a:t>, </a:t>
            </a:r>
            <a:r>
              <a:rPr lang="es-CO" sz="2800" dirty="0" smtClean="0"/>
              <a:t>implementación de un currículo básico. </a:t>
            </a:r>
            <a:endParaRPr lang="es-CO" sz="2800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FEDERACION COLOMBIANA DE TRABAJADORES DE LA EDUCACION</a:t>
            </a:r>
            <a:endParaRPr lang="en-U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0034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LA MERCANTILIZACION DE LA EDUCACION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224879" y="2313044"/>
            <a:ext cx="8761412" cy="3399267"/>
          </a:xfrm>
        </p:spPr>
        <p:txBody>
          <a:bodyPr>
            <a:noAutofit/>
          </a:bodyPr>
          <a:lstStyle/>
          <a:p>
            <a:pPr algn="just"/>
            <a:r>
              <a:rPr lang="es-CO" sz="2800" dirty="0"/>
              <a:t>El conocimiento se enajena en la productividad, la economía de mercado impone qué se enseña y </a:t>
            </a:r>
            <a:r>
              <a:rPr lang="es-CO" sz="2800" dirty="0" smtClean="0"/>
              <a:t> </a:t>
            </a:r>
            <a:r>
              <a:rPr lang="es-CO" sz="2800" dirty="0"/>
              <a:t>aprender los estudiantes, mediante la </a:t>
            </a:r>
            <a:r>
              <a:rPr lang="es-CO" sz="2800" dirty="0" smtClean="0"/>
              <a:t>estandarización, </a:t>
            </a:r>
            <a:r>
              <a:rPr lang="es-CO" sz="2800" dirty="0"/>
              <a:t>la educación por competencias, la reducción a</a:t>
            </a:r>
            <a:r>
              <a:rPr lang="es-CO" sz="2800" dirty="0" smtClean="0"/>
              <a:t> </a:t>
            </a:r>
            <a:r>
              <a:rPr lang="es-CO" sz="2800" dirty="0"/>
              <a:t>áreas funcionales para la innovación y el emprendimiento en la </a:t>
            </a:r>
            <a:r>
              <a:rPr lang="es-CO" sz="2800" dirty="0" smtClean="0"/>
              <a:t>producción, las </a:t>
            </a:r>
            <a:r>
              <a:rPr lang="es-CO" sz="2800" dirty="0"/>
              <a:t>políticas de </a:t>
            </a:r>
            <a:r>
              <a:rPr lang="es-CO" sz="2800" dirty="0" smtClean="0"/>
              <a:t>incentivos. Las </a:t>
            </a:r>
            <a:r>
              <a:rPr lang="es-CO" sz="2800" dirty="0"/>
              <a:t>humanidades se mantienen en un segundo lugar</a:t>
            </a: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FEDERACION COLOMBIANA DE TRABAJADORES DE LA EDUCACION</a:t>
            </a:r>
            <a:endParaRPr lang="en-U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00423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la de reuniones Ion">
  <a:themeElements>
    <a:clrScheme name="Sala de reuniones 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Sala de reuniones 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la de reuniones 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on Boardroom" id="{FC33163D-4339-46B1-8EED-24C834239D99}" vid="{A3AB87EF-B655-4FFF-8D05-F333AD7F2789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1531</TotalTime>
  <Words>1006</Words>
  <Application>Microsoft Office PowerPoint</Application>
  <PresentationFormat>Personalizado</PresentationFormat>
  <Paragraphs>91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7" baseType="lpstr">
      <vt:lpstr>Sala de reuniones Ion</vt:lpstr>
      <vt:lpstr>LA COMERCIALIZACION DE LA EDUCACION</vt:lpstr>
      <vt:lpstr>LA COMERCIALIZACION DE LA EDUCACION</vt:lpstr>
      <vt:lpstr>LA COMERCIALIZACION DE LA EDUCACION</vt:lpstr>
      <vt:lpstr>LA MERCANTILIZACION DE LA EDUCACION</vt:lpstr>
      <vt:lpstr>LA MERCANTILIZACION DE LA EDUCACION</vt:lpstr>
      <vt:lpstr>LA MERCANTILIZACION DE LA EDUCACION</vt:lpstr>
      <vt:lpstr>LA MERCANTLIZACION DE LA EDUCACION</vt:lpstr>
      <vt:lpstr>LA MERCANTILIZACION DE LA EDUCACION</vt:lpstr>
      <vt:lpstr>LA MERCANTILIZACION DE LA EDUCACION</vt:lpstr>
      <vt:lpstr>IDEAS PARA UNA CAMPAÑA</vt:lpstr>
      <vt:lpstr>IDEAS PARA UNA CAMPAÑA</vt:lpstr>
      <vt:lpstr>IDEAS PARA UNA CAMPAÑA</vt:lpstr>
      <vt:lpstr>IDEAS PARA UNA CAMPAÑA</vt:lpstr>
      <vt:lpstr>IDEAS PARA UNA CAMPAÑA</vt:lpstr>
      <vt:lpstr>IDEAS PARA UNA CAMPAÑA</vt:lpstr>
      <vt:lpstr>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Fernandez</dc:creator>
  <cp:lastModifiedBy>usuario</cp:lastModifiedBy>
  <cp:revision>193</cp:revision>
  <dcterms:created xsi:type="dcterms:W3CDTF">2015-05-09T18:58:44Z</dcterms:created>
  <dcterms:modified xsi:type="dcterms:W3CDTF">2015-08-18T15:13:11Z</dcterms:modified>
</cp:coreProperties>
</file>