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Gr&#225;fico%20no%20Microsoft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Total</c:v>
          </c:tx>
          <c:marker>
            <c:symbol val="none"/>
          </c:marker>
          <c:cat>
            <c:numRef>
              <c:f>'[Gráfico no Microsoft Word]Plan1'!$A$9:$A$22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'[Gráfico no Microsoft Word]Plan1'!$G$9:$G$21</c:f>
              <c:numCache>
                <c:formatCode>#,##0</c:formatCode>
                <c:ptCount val="13"/>
                <c:pt idx="0">
                  <c:v>462258</c:v>
                </c:pt>
                <c:pt idx="1">
                  <c:v>565042</c:v>
                </c:pt>
                <c:pt idx="2">
                  <c:v>589383</c:v>
                </c:pt>
                <c:pt idx="3">
                  <c:v>676093</c:v>
                </c:pt>
                <c:pt idx="4">
                  <c:v>707263</c:v>
                </c:pt>
                <c:pt idx="5">
                  <c:v>744690</c:v>
                </c:pt>
                <c:pt idx="6">
                  <c:v>693610</c:v>
                </c:pt>
                <c:pt idx="7">
                  <c:v>795459</c:v>
                </c:pt>
                <c:pt idx="8">
                  <c:v>861114</c:v>
                </c:pt>
                <c:pt idx="9">
                  <c:v>924671</c:v>
                </c:pt>
                <c:pt idx="10">
                  <c:v>993187</c:v>
                </c:pt>
                <c:pt idx="11">
                  <c:v>1063655</c:v>
                </c:pt>
                <c:pt idx="12">
                  <c:v>1102661</c:v>
                </c:pt>
              </c:numCache>
            </c:numRef>
          </c:val>
          <c:smooth val="0"/>
        </c:ser>
        <c:ser>
          <c:idx val="1"/>
          <c:order val="1"/>
          <c:tx>
            <c:v>Público</c:v>
          </c:tx>
          <c:marker>
            <c:symbol val="none"/>
          </c:marker>
          <c:val>
            <c:numRef>
              <c:f>'[Gráfico no Microsoft Word]Plan1'!$E$9:$E$22</c:f>
              <c:numCache>
                <c:formatCode>#,##0</c:formatCode>
                <c:ptCount val="14"/>
                <c:pt idx="0">
                  <c:v>231736</c:v>
                </c:pt>
                <c:pt idx="1">
                  <c:v>279143</c:v>
                </c:pt>
                <c:pt idx="2">
                  <c:v>264398</c:v>
                </c:pt>
                <c:pt idx="3">
                  <c:v>283391</c:v>
                </c:pt>
                <c:pt idx="4">
                  <c:v>295349</c:v>
                </c:pt>
                <c:pt idx="5">
                  <c:v>336662</c:v>
                </c:pt>
                <c:pt idx="6">
                  <c:v>321644</c:v>
                </c:pt>
                <c:pt idx="7">
                  <c:v>363808</c:v>
                </c:pt>
                <c:pt idx="8">
                  <c:v>383457</c:v>
                </c:pt>
                <c:pt idx="9">
                  <c:v>402251</c:v>
                </c:pt>
                <c:pt idx="10">
                  <c:v>433632</c:v>
                </c:pt>
                <c:pt idx="11">
                  <c:v>456319</c:v>
                </c:pt>
                <c:pt idx="12">
                  <c:v>437553</c:v>
                </c:pt>
                <c:pt idx="13">
                  <c:v>446898</c:v>
                </c:pt>
              </c:numCache>
            </c:numRef>
          </c:val>
          <c:smooth val="0"/>
        </c:ser>
        <c:ser>
          <c:idx val="2"/>
          <c:order val="2"/>
          <c:tx>
            <c:v>Privado</c:v>
          </c:tx>
          <c:marker>
            <c:symbol val="none"/>
          </c:marker>
          <c:val>
            <c:numRef>
              <c:f>'[Gráfico no Microsoft Word]Plan1'!$F$9:$F$22</c:f>
              <c:numCache>
                <c:formatCode>#,##0</c:formatCode>
                <c:ptCount val="14"/>
                <c:pt idx="0">
                  <c:v>230522</c:v>
                </c:pt>
                <c:pt idx="1">
                  <c:v>285899</c:v>
                </c:pt>
                <c:pt idx="2">
                  <c:v>324985</c:v>
                </c:pt>
                <c:pt idx="3">
                  <c:v>392702</c:v>
                </c:pt>
                <c:pt idx="4">
                  <c:v>411914</c:v>
                </c:pt>
                <c:pt idx="5">
                  <c:v>408028</c:v>
                </c:pt>
                <c:pt idx="6">
                  <c:v>371966</c:v>
                </c:pt>
                <c:pt idx="7">
                  <c:v>431651</c:v>
                </c:pt>
                <c:pt idx="8">
                  <c:v>477657</c:v>
                </c:pt>
                <c:pt idx="9">
                  <c:v>522420</c:v>
                </c:pt>
                <c:pt idx="10">
                  <c:v>559555</c:v>
                </c:pt>
                <c:pt idx="11">
                  <c:v>607336</c:v>
                </c:pt>
                <c:pt idx="12">
                  <c:v>665108</c:v>
                </c:pt>
                <c:pt idx="13">
                  <c:v>927671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4544"/>
        <c:axId val="38033600"/>
      </c:lineChart>
      <c:catAx>
        <c:axId val="4196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033600"/>
        <c:crosses val="autoZero"/>
        <c:auto val="1"/>
        <c:lblAlgn val="ctr"/>
        <c:lblOffset val="100"/>
        <c:noMultiLvlLbl val="0"/>
      </c:catAx>
      <c:valAx>
        <c:axId val="380336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1964544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EFC10-998B-48DB-84B2-6BAF081DD46A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B89D5-C0AD-401D-B6F4-01BA9D0D8E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77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89D5-C0AD-401D-B6F4-01BA9D0D8EB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73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80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57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70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53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28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37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68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76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34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62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0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4AAE-5D95-40AF-9E4F-70228D5379C4}" type="datetimeFigureOut">
              <a:rPr lang="pt-BR" smtClean="0"/>
              <a:t>14/08/2015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B1D92-E2B1-48C9-8B1A-2300BE5932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16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2088232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4000" b="1" dirty="0" smtClean="0">
                <a:solidFill>
                  <a:srgbClr val="C00000"/>
                </a:solidFill>
              </a:rPr>
              <a:t>AS </a:t>
            </a:r>
            <a:r>
              <a:rPr lang="pt-BR" sz="4000" b="1" dirty="0" smtClean="0">
                <a:solidFill>
                  <a:srgbClr val="C00000"/>
                </a:solidFill>
              </a:rPr>
              <a:t>POLÍTICAS PÚBLICAS E A EXPANSÃO DA REDE </a:t>
            </a:r>
            <a:r>
              <a:rPr lang="pt-BR" sz="4000" b="1" dirty="0">
                <a:solidFill>
                  <a:srgbClr val="C00000"/>
                </a:solidFill>
              </a:rPr>
              <a:t>D</a:t>
            </a:r>
            <a:r>
              <a:rPr lang="pt-BR" sz="4000" b="1" dirty="0" smtClean="0">
                <a:solidFill>
                  <a:srgbClr val="C00000"/>
                </a:solidFill>
              </a:rPr>
              <a:t>E </a:t>
            </a:r>
            <a:r>
              <a:rPr lang="pt-BR" sz="4000" b="1" dirty="0" smtClean="0">
                <a:solidFill>
                  <a:srgbClr val="C00000"/>
                </a:solidFill>
              </a:rPr>
              <a:t>EDUCAÇÃO – LIMITES E CONTRADIÇÕES</a:t>
            </a:r>
            <a:br>
              <a:rPr lang="pt-BR" sz="4000" b="1" dirty="0" smtClean="0">
                <a:solidFill>
                  <a:srgbClr val="C00000"/>
                </a:solidFill>
              </a:rPr>
            </a:br>
            <a:r>
              <a:rPr lang="pt-BR" dirty="0" smtClean="0"/>
              <a:t/>
            </a:r>
            <a:br>
              <a:rPr lang="pt-BR" dirty="0" smtClean="0"/>
            </a:br>
            <a:endParaRPr lang="pt-BR" sz="27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36283" y="5229200"/>
            <a:ext cx="4712568" cy="864096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pt-BR" sz="8000" b="1" i="1" dirty="0" smtClean="0">
                <a:solidFill>
                  <a:schemeClr val="tx1"/>
                </a:solidFill>
              </a:rPr>
              <a:t>Dr. Lúcio Olímpio de Carvalho Vieira</a:t>
            </a:r>
            <a:br>
              <a:rPr lang="pt-BR" sz="8000" b="1" i="1" dirty="0" smtClean="0">
                <a:solidFill>
                  <a:schemeClr val="tx1"/>
                </a:solidFill>
              </a:rPr>
            </a:br>
            <a:r>
              <a:rPr lang="pt-BR" sz="8000" b="1" i="1" dirty="0" smtClean="0">
                <a:solidFill>
                  <a:schemeClr val="tx1"/>
                </a:solidFill>
              </a:rPr>
              <a:t>Vice-presidente da </a:t>
            </a:r>
            <a:r>
              <a:rPr lang="pt-BR" sz="8000" b="1" i="1" dirty="0" err="1" smtClean="0">
                <a:solidFill>
                  <a:schemeClr val="tx1"/>
                </a:solidFill>
              </a:rPr>
              <a:t>Adufrgs</a:t>
            </a:r>
            <a:r>
              <a:rPr lang="pt-BR" sz="8000" b="1" i="1" dirty="0" smtClean="0">
                <a:solidFill>
                  <a:schemeClr val="tx1"/>
                </a:solidFill>
              </a:rPr>
              <a:t>-Sindical</a:t>
            </a:r>
            <a:br>
              <a:rPr lang="pt-BR" sz="8000" b="1" i="1" dirty="0" smtClean="0">
                <a:solidFill>
                  <a:schemeClr val="tx1"/>
                </a:solidFill>
              </a:rPr>
            </a:br>
            <a:r>
              <a:rPr lang="pt-BR" sz="8000" dirty="0" smtClean="0">
                <a:solidFill>
                  <a:srgbClr val="C00000"/>
                </a:solidFill>
              </a:rPr>
              <a:t/>
            </a:r>
            <a:br>
              <a:rPr lang="pt-BR" sz="8000" dirty="0" smtClean="0">
                <a:solidFill>
                  <a:srgbClr val="C00000"/>
                </a:solidFill>
              </a:rPr>
            </a:br>
            <a:endParaRPr lang="pt-BR" sz="8000" dirty="0" smtClean="0">
              <a:solidFill>
                <a:srgbClr val="C00000"/>
              </a:solidFill>
            </a:endParaRP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47905"/>
            <a:ext cx="131112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682850" y="6388250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Santiago de Chile, 17, 18 y 19 de agosto del 2015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43190" y="539710"/>
            <a:ext cx="4176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s-ES" sz="20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Reunión de planificación estrategia </a:t>
            </a:r>
            <a:br>
              <a:rPr lang="es-ES" sz="20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s-ES" sz="20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frente al comercio educativo</a:t>
            </a:r>
            <a:br>
              <a:rPr lang="es-ES" sz="20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pt-BR" sz="20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726882" y="447378"/>
            <a:ext cx="30163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/>
              <a:t>Education</a:t>
            </a:r>
            <a:r>
              <a:rPr lang="pt-BR" dirty="0"/>
              <a:t> </a:t>
            </a:r>
            <a:r>
              <a:rPr lang="pt-BR" dirty="0" err="1"/>
              <a:t>International</a:t>
            </a:r>
            <a:endParaRPr lang="pt-BR" dirty="0"/>
          </a:p>
          <a:p>
            <a:r>
              <a:rPr lang="pt-BR" dirty="0" err="1"/>
              <a:t>Internationale</a:t>
            </a:r>
            <a:r>
              <a:rPr lang="pt-BR" dirty="0"/>
              <a:t> de </a:t>
            </a:r>
            <a:r>
              <a:rPr lang="pt-BR" dirty="0" err="1"/>
              <a:t>l'Education</a:t>
            </a:r>
            <a:endParaRPr lang="pt-BR" dirty="0"/>
          </a:p>
          <a:p>
            <a:r>
              <a:rPr lang="pt-BR" dirty="0"/>
              <a:t>Internacional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Educación</a:t>
            </a:r>
            <a:endParaRPr lang="pt-BR" dirty="0"/>
          </a:p>
          <a:p>
            <a:r>
              <a:rPr lang="pt-BR" dirty="0" err="1"/>
              <a:t>Bildungsinternationale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291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4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Quadro 1 – Variação percentual no número das </a:t>
            </a:r>
            <a:r>
              <a:rPr lang="pt-BR" sz="2400" dirty="0" err="1" smtClean="0"/>
              <a:t>IFEs</a:t>
            </a:r>
            <a:r>
              <a:rPr lang="pt-BR" sz="2400" dirty="0" smtClean="0"/>
              <a:t> e instituições privadas de ensino superior, nos anos 2001 e 2013, total e interior e variação percentual nas matrículas, total e interior, nas </a:t>
            </a:r>
            <a:r>
              <a:rPr lang="pt-BR" sz="2400" dirty="0" err="1" smtClean="0"/>
              <a:t>IFEs</a:t>
            </a:r>
            <a:r>
              <a:rPr lang="pt-BR" sz="2400" dirty="0" smtClean="0"/>
              <a:t> e instituições privadas de ensino superior.</a:t>
            </a:r>
            <a:br>
              <a:rPr lang="pt-BR" sz="2400" dirty="0" smtClean="0"/>
            </a:br>
            <a:endParaRPr lang="pt-BR" sz="24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67544" y="2420889"/>
            <a:ext cx="8229600" cy="3024336"/>
          </a:xfrm>
        </p:spPr>
        <p:txBody>
          <a:bodyPr>
            <a:normAutofit/>
          </a:bodyPr>
          <a:lstStyle/>
          <a:p>
            <a:endParaRPr lang="pt-BR" sz="1600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356432"/>
              </p:ext>
            </p:extLst>
          </p:nvPr>
        </p:nvGraphicFramePr>
        <p:xfrm>
          <a:off x="539552" y="2708920"/>
          <a:ext cx="8208912" cy="25922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7521"/>
                <a:gridCol w="1657891"/>
                <a:gridCol w="1694500"/>
                <a:gridCol w="1694500"/>
                <a:gridCol w="1694500"/>
              </a:tblGrid>
              <a:tr h="9426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</a:rPr>
                        <a:t>     </a:t>
                      </a:r>
                      <a:r>
                        <a:rPr lang="pt-BR" sz="1800" dirty="0">
                          <a:effectLst/>
                          <a:latin typeface="Symbol" panose="05050102010706020507" pitchFamily="18" charset="2"/>
                        </a:rPr>
                        <a:t> D</a:t>
                      </a:r>
                      <a:r>
                        <a:rPr lang="pt-BR" sz="1800" dirty="0">
                          <a:effectLst/>
                          <a:latin typeface="+mj-lt"/>
                        </a:rPr>
                        <a:t>%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</a:rPr>
                        <a:t>(2000/2013)</a:t>
                      </a:r>
                      <a:endParaRPr lang="pt-BR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Instituições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Total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Instituições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Interior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Matrículas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Total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Matrículas Interior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24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 err="1">
                          <a:effectLst/>
                        </a:rPr>
                        <a:t>IFEs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74%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82%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110%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213%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24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Privadas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89%</a:t>
                      </a:r>
                      <a:endParaRPr lang="pt-B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114%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142%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123%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39552" y="551723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MEC/INEP Censo da Educação superior (2000-2013)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377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Quadro 2 – Número de estabelecimentos e número de matrículas nas </a:t>
            </a:r>
            <a:r>
              <a:rPr lang="pt-BR" sz="2800" dirty="0" err="1" smtClean="0"/>
              <a:t>IFEs</a:t>
            </a:r>
            <a:r>
              <a:rPr lang="pt-BR" sz="2800" dirty="0" smtClean="0"/>
              <a:t> e instituições privadas de ensino superior, nos anos 2000 e 2013.</a:t>
            </a: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431400"/>
              </p:ext>
            </p:extLst>
          </p:nvPr>
        </p:nvGraphicFramePr>
        <p:xfrm>
          <a:off x="467543" y="2204863"/>
          <a:ext cx="8208914" cy="30243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54484"/>
                <a:gridCol w="1654484"/>
                <a:gridCol w="1699606"/>
                <a:gridCol w="1699606"/>
                <a:gridCol w="1500734"/>
              </a:tblGrid>
              <a:tr h="756084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ANO	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N</a:t>
                      </a:r>
                      <a:r>
                        <a:rPr lang="pt-BR" sz="2400" baseline="30000" dirty="0">
                          <a:effectLst/>
                        </a:rPr>
                        <a:t>o</a:t>
                      </a:r>
                      <a:r>
                        <a:rPr lang="pt-BR" sz="2400" dirty="0">
                          <a:effectLst/>
                        </a:rPr>
                        <a:t> de Instituições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N</a:t>
                      </a:r>
                      <a:r>
                        <a:rPr lang="pt-BR" sz="2400" baseline="30000">
                          <a:effectLst/>
                        </a:rPr>
                        <a:t>o</a:t>
                      </a:r>
                      <a:r>
                        <a:rPr lang="pt-BR" sz="2400">
                          <a:effectLst/>
                        </a:rPr>
                        <a:t> de matriculas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5608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09600" algn="l"/>
                        </a:tabLst>
                      </a:pPr>
                      <a:r>
                        <a:rPr lang="pt-BR" sz="2400" dirty="0" err="1">
                          <a:solidFill>
                            <a:schemeClr val="bg1"/>
                          </a:solidFill>
                          <a:effectLst/>
                        </a:rPr>
                        <a:t>IFEs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PRIVADAS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09600" algn="l"/>
                        </a:tabLst>
                      </a:pPr>
                      <a:r>
                        <a:rPr lang="pt-BR" sz="2400" dirty="0" err="1">
                          <a:solidFill>
                            <a:schemeClr val="bg1"/>
                          </a:solidFill>
                          <a:effectLst/>
                        </a:rPr>
                        <a:t>IFEs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PRIVADAS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56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2000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chemeClr val="bg1"/>
                          </a:solidFill>
                          <a:effectLst/>
                        </a:rPr>
                        <a:t>  61</a:t>
                      </a:r>
                      <a:endParaRPr lang="pt-BR" sz="24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1.104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   482.750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1.807.219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56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2013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106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2.090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1.045.507</a:t>
                      </a:r>
                      <a:endParaRPr lang="pt-B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4.374.431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54452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MEC/INEP Censo da Educação superior (2000-2013)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245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2400" dirty="0" smtClean="0"/>
              <a:t>Quadro 3 – Número de estabelecimentos que oferecem educação profissional técnica de nível médio, por dependência administrativa e variação percentual. Anos de 2001 e 2014</a:t>
            </a: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193838"/>
              </p:ext>
            </p:extLst>
          </p:nvPr>
        </p:nvGraphicFramePr>
        <p:xfrm>
          <a:off x="827584" y="1844822"/>
          <a:ext cx="7632847" cy="374441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25422"/>
                <a:gridCol w="1251856"/>
                <a:gridCol w="1460499"/>
                <a:gridCol w="2295070"/>
              </a:tblGrid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b="1" dirty="0">
                          <a:effectLst/>
                          <a:latin typeface="+mj-lt"/>
                          <a:ea typeface="Times New Roman"/>
                        </a:rPr>
                        <a:t>Instituição</a:t>
                      </a:r>
                      <a:endParaRPr lang="pt-BR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b="1" dirty="0">
                          <a:effectLst/>
                          <a:latin typeface="+mj-lt"/>
                          <a:ea typeface="Times New Roman"/>
                        </a:rPr>
                        <a:t>2001</a:t>
                      </a:r>
                      <a:endParaRPr lang="pt-BR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b="1">
                          <a:effectLst/>
                          <a:latin typeface="+mj-lt"/>
                          <a:ea typeface="Times New Roman"/>
                        </a:rPr>
                        <a:t>2014</a:t>
                      </a:r>
                      <a:endParaRPr lang="pt-BR" sz="24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b="1" dirty="0">
                          <a:effectLst/>
                          <a:latin typeface="Symbol" panose="05050102010706020507" pitchFamily="18" charset="2"/>
                          <a:ea typeface="Times New Roman"/>
                        </a:rPr>
                        <a:t>D</a:t>
                      </a:r>
                      <a:r>
                        <a:rPr lang="pt-BR" sz="2400" b="1" dirty="0">
                          <a:effectLst/>
                          <a:latin typeface="+mj-lt"/>
                          <a:ea typeface="Times New Roman"/>
                        </a:rPr>
                        <a:t> %2014/2001</a:t>
                      </a:r>
                      <a:endParaRPr lang="pt-BR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Federal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   430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246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Estadual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1.549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Municipal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  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   101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  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Privada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1.511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3.325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Symbol" panose="05050102010706020507" pitchFamily="18" charset="2"/>
                          <a:ea typeface="Times New Roman"/>
                        </a:rPr>
                        <a:t>D</a:t>
                      </a: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% Federal/Total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  5,6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  8,1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Symbol" panose="05050102010706020507" pitchFamily="18" charset="2"/>
                          <a:ea typeface="Times New Roman"/>
                        </a:rPr>
                        <a:t>D</a:t>
                      </a: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% Federal/Público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+mn-lt"/>
                          <a:ea typeface="Times New Roman"/>
                        </a:rPr>
                        <a:t>17,4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20,6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27584" y="573325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MEC/INEP Censo escolar 2001-2014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64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557523"/>
              </p:ext>
            </p:extLst>
          </p:nvPr>
        </p:nvGraphicFramePr>
        <p:xfrm>
          <a:off x="107504" y="1556793"/>
          <a:ext cx="8784975" cy="381642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749267"/>
                <a:gridCol w="2140760"/>
                <a:gridCol w="2090679"/>
                <a:gridCol w="1776438"/>
                <a:gridCol w="2027831"/>
              </a:tblGrid>
              <a:tr h="54520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Ano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SENAI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SENAC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OUTROS</a:t>
                      </a:r>
                      <a:r>
                        <a:rPr lang="pt-BR" sz="1800" b="1" baseline="30000" dirty="0"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TOTAL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2011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125.517.511,00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82.744.193,00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208.261.704,00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2012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807.426.331,00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366.859.733,50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50.820.500,00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1.225.106.564,50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1.161.133.060,00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719.096.760,00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184.791.250,00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2.065.021.070,00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2014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1.403.903.802,00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786.137.030,00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191.167.320,00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2.381.208.152,00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4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/>
                          <a:ea typeface="Times New Roman"/>
                        </a:rPr>
                        <a:t>Total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pt-BR" sz="1800" dirty="0" smtClean="0">
                          <a:effectLst/>
                          <a:latin typeface="Times New Roman"/>
                          <a:ea typeface="Times New Roman"/>
                        </a:rPr>
                        <a:t>    3.497.980.704,00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     1.954.837.716,50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/>
                          <a:ea typeface="Times New Roman"/>
                        </a:rPr>
                        <a:t>426.779.070,00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5.879.597.490,50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39552" y="548680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Quadro 5 – Transferência de recursos públicos federais ao sistema S.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551723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*SENAR e SENAT</a:t>
            </a:r>
          </a:p>
          <a:p>
            <a:r>
              <a:rPr lang="pt-BR" dirty="0" smtClean="0"/>
              <a:t>Fonte: Portal da Transparência do Governo Federal.  Disponível em: www.portaltransparencia.gov.br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597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Quadro 4 - Matrícula na educação profissional técnica de nível médio no Brasil, total e por dependência administrativa, de 2001 a 2014.</a:t>
            </a:r>
            <a:endParaRPr lang="pt-BR" sz="20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395346"/>
              </p:ext>
            </p:extLst>
          </p:nvPr>
        </p:nvGraphicFramePr>
        <p:xfrm>
          <a:off x="827584" y="1196746"/>
          <a:ext cx="7436920" cy="554116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76064"/>
                <a:gridCol w="848360"/>
                <a:gridCol w="853122"/>
                <a:gridCol w="961072"/>
                <a:gridCol w="848360"/>
                <a:gridCol w="1000760"/>
                <a:gridCol w="1202372"/>
                <a:gridCol w="1146810"/>
              </a:tblGrid>
              <a:tr h="5040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Ano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Federal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Estadual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Municipal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Privada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Total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Symbol"/>
                          <a:ea typeface="Times New Roman"/>
                        </a:rPr>
                        <a:t>D%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Symbol"/>
                          <a:ea typeface="Times New Roman"/>
                        </a:rPr>
                        <a:t> </a:t>
                      </a:r>
                      <a:r>
                        <a:rPr lang="pt-BR" sz="1400" b="1" dirty="0">
                          <a:effectLst/>
                          <a:latin typeface="Times New Roman"/>
                          <a:ea typeface="Times New Roman"/>
                        </a:rPr>
                        <a:t>Federal/total</a:t>
                      </a:r>
                      <a:endParaRPr lang="pt-B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effectLst/>
                          <a:latin typeface="Symbol"/>
                          <a:ea typeface="Times New Roman"/>
                        </a:rPr>
                        <a:t>D%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effectLst/>
                          <a:latin typeface="Times New Roman"/>
                          <a:ea typeface="Times New Roman"/>
                        </a:rPr>
                        <a:t>Público/total</a:t>
                      </a:r>
                      <a:endParaRPr lang="pt-BR" sz="14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56.579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159.745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15.412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230.522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462.258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12,2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50,1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72.249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187.196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19.698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285.899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565.042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12,8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49,4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Times New Roman"/>
                        </a:rPr>
                        <a:t>2003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79.484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165.266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19.648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324.985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589.383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13,5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44,9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82.293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179.456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21.642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392.702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676.093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12,2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41,9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83.762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188.042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23.545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411.914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707.263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11,8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41,7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Times New Roman"/>
                        </a:rPr>
                        <a:t>2006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79.878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233.710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23.074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408.028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744.690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10,7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45,2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82.573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215.252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23.819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371.966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693.610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11,8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46,4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77.074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257.543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29.191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431.651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795.459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45,7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2009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86.634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271.128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25.695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477.657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861.114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44,5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89.219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289.653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23.379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522.420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924.670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43,5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2011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97.610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313.687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22.335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559.555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993.187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43,7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2012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105.828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330.174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20.317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607.336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1.063.655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9,9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42,9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110.670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307.491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19.392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665.108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1.102.661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10,0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39,7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2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Times New Roman"/>
                        </a:rPr>
                        <a:t>2014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110.554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317.481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18.863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927.671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Times New Roman"/>
                        </a:rPr>
                        <a:t>1.374.569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Times New Roman"/>
                        </a:rPr>
                        <a:t>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Times New Roman"/>
                          <a:ea typeface="Times New Roman"/>
                        </a:rPr>
                        <a:t>32,5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61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Matrículas na Educação Profissional Técnica de Nível Médio: 2001 à 2014. Total, Instituições Públicas e Instituições Privadas</a:t>
            </a: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267223"/>
              </p:ext>
            </p:extLst>
          </p:nvPr>
        </p:nvGraphicFramePr>
        <p:xfrm>
          <a:off x="457200" y="1600201"/>
          <a:ext cx="7355160" cy="39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11560" y="5517232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2003 – Governo não renova o PROEP e não apresenta novas fontes de financiamento. 2007 – Criação do Programa Brasil Profissionalizado. 2008 - </a:t>
            </a:r>
            <a:r>
              <a:rPr lang="pt-BR" dirty="0" err="1" smtClean="0"/>
              <a:t>IFs</a:t>
            </a:r>
            <a:r>
              <a:rPr lang="pt-BR" dirty="0" smtClean="0"/>
              <a:t>. 2011 – Criação do Pronatec. 2013 – Abre o </a:t>
            </a:r>
            <a:r>
              <a:rPr lang="pt-BR" dirty="0"/>
              <a:t>P</a:t>
            </a:r>
            <a:r>
              <a:rPr lang="pt-BR" dirty="0" smtClean="0"/>
              <a:t>ronatec às instituições privadas de ensino superior. </a:t>
            </a:r>
            <a:endParaRPr lang="pt-BR" dirty="0"/>
          </a:p>
        </p:txBody>
      </p:sp>
      <p:cxnSp>
        <p:nvCxnSpPr>
          <p:cNvPr id="7" name="Conector reto 6"/>
          <p:cNvCxnSpPr/>
          <p:nvPr/>
        </p:nvCxnSpPr>
        <p:spPr>
          <a:xfrm flipV="1">
            <a:off x="2195736" y="1758961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V="1">
            <a:off x="3801776" y="1758961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flipV="1">
            <a:off x="5399997" y="1758961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flipV="1">
            <a:off x="4211960" y="1745106"/>
            <a:ext cx="0" cy="3470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flipV="1">
            <a:off x="6228184" y="1758961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3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 2014-2024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A Meta 11 prevê, até 2024, a </a:t>
            </a:r>
            <a:r>
              <a:rPr lang="pt-BR" dirty="0">
                <a:solidFill>
                  <a:srgbClr val="FF0000"/>
                </a:solidFill>
              </a:rPr>
              <a:t>triplicação no número de matrículas na educação profissional técnico de nível médio</a:t>
            </a:r>
            <a:r>
              <a:rPr lang="pt-BR" dirty="0"/>
              <a:t>, sendo </a:t>
            </a:r>
            <a:r>
              <a:rPr lang="pt-BR" dirty="0">
                <a:solidFill>
                  <a:srgbClr val="FF0000"/>
                </a:solidFill>
              </a:rPr>
              <a:t>50%</a:t>
            </a:r>
            <a:r>
              <a:rPr lang="pt-BR" dirty="0"/>
              <a:t> deste aumento sob a responsabilidade do </a:t>
            </a:r>
            <a:r>
              <a:rPr lang="pt-BR" dirty="0">
                <a:solidFill>
                  <a:srgbClr val="FF0000"/>
                </a:solidFill>
              </a:rPr>
              <a:t>setor público</a:t>
            </a:r>
            <a:r>
              <a:rPr lang="pt-BR" dirty="0"/>
              <a:t>. Isto significa passar das atuais 1.374.569 matrículas para 4.123.707. São </a:t>
            </a:r>
            <a:r>
              <a:rPr lang="pt-BR" dirty="0">
                <a:solidFill>
                  <a:srgbClr val="FF0000"/>
                </a:solidFill>
              </a:rPr>
              <a:t>2.749.138</a:t>
            </a:r>
            <a:r>
              <a:rPr lang="pt-BR" dirty="0"/>
              <a:t> novas matrículas. Ora este número nem de perto foi atingido na década do PNE anterior quando foram criadas pouco mais de 450 mil matrículas. Na esfera pública isto implica a criação de </a:t>
            </a:r>
            <a:r>
              <a:rPr lang="pt-BR" dirty="0">
                <a:solidFill>
                  <a:srgbClr val="FF0000"/>
                </a:solidFill>
              </a:rPr>
              <a:t>1.374.569 vagas</a:t>
            </a:r>
            <a:r>
              <a:rPr lang="pt-BR" dirty="0"/>
              <a:t>. Tudo que foi feito de 2001 até 2014 foram 215.162. </a:t>
            </a:r>
          </a:p>
          <a:p>
            <a:r>
              <a:rPr lang="pt-BR" dirty="0"/>
              <a:t>Quanto a Meta 12, são previstos o incremento de </a:t>
            </a:r>
            <a:r>
              <a:rPr lang="pt-BR" dirty="0">
                <a:solidFill>
                  <a:srgbClr val="FF0000"/>
                </a:solidFill>
              </a:rPr>
              <a:t>50% na taxa bruta </a:t>
            </a:r>
            <a:r>
              <a:rPr lang="pt-BR" dirty="0"/>
              <a:t>de matrículas, sendo </a:t>
            </a:r>
            <a:r>
              <a:rPr lang="pt-BR" dirty="0">
                <a:solidFill>
                  <a:srgbClr val="FF0000"/>
                </a:solidFill>
              </a:rPr>
              <a:t>40% públicas</a:t>
            </a:r>
            <a:r>
              <a:rPr lang="pt-BR" dirty="0"/>
              <a:t>. Isto significa passar das atuais 5.419.938 matrículas para 8.129.907 matrículas. Deste aumento de mais </a:t>
            </a:r>
            <a:r>
              <a:rPr lang="pt-BR" dirty="0">
                <a:solidFill>
                  <a:srgbClr val="FF0000"/>
                </a:solidFill>
              </a:rPr>
              <a:t>de 2.700.000 </a:t>
            </a:r>
            <a:r>
              <a:rPr lang="pt-BR" dirty="0"/>
              <a:t>vagas </a:t>
            </a:r>
            <a:r>
              <a:rPr lang="pt-BR" dirty="0">
                <a:solidFill>
                  <a:srgbClr val="FF0000"/>
                </a:solidFill>
              </a:rPr>
              <a:t>1.080.000</a:t>
            </a:r>
            <a:r>
              <a:rPr lang="pt-BR" dirty="0"/>
              <a:t> deverão ser ofertadas pelas </a:t>
            </a:r>
            <a:r>
              <a:rPr lang="pt-BR" dirty="0">
                <a:solidFill>
                  <a:srgbClr val="FF0000"/>
                </a:solidFill>
              </a:rPr>
              <a:t>instituições públicas</a:t>
            </a:r>
            <a:r>
              <a:rPr lang="pt-BR" dirty="0"/>
              <a:t>. Um esforço gigantesco, pois supera em muito o que já foi feito até o momento.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783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i="1" dirty="0">
                <a:solidFill>
                  <a:srgbClr val="FF0000"/>
                </a:solidFill>
              </a:rPr>
              <a:t>Qual a proposição que se apresenta ao movimento das forças progressistas, identificadas com a nossa luta?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Pressionar </a:t>
            </a:r>
            <a:r>
              <a:rPr lang="pt-BR" dirty="0"/>
              <a:t>fortemente o governo para que a educação </a:t>
            </a:r>
            <a:r>
              <a:rPr lang="pt-BR" dirty="0">
                <a:solidFill>
                  <a:srgbClr val="FF0000"/>
                </a:solidFill>
              </a:rPr>
              <a:t>fique fora de qualquer corte </a:t>
            </a:r>
            <a:r>
              <a:rPr lang="pt-BR" dirty="0"/>
              <a:t>que vise ajustes na política econômica. A educação deve ser vista como parte da solução para a superação desta e de outras crises. </a:t>
            </a:r>
            <a:endParaRPr lang="pt-BR" dirty="0" smtClean="0"/>
          </a:p>
          <a:p>
            <a:r>
              <a:rPr lang="pt-BR" dirty="0" smtClean="0"/>
              <a:t>Promover </a:t>
            </a:r>
            <a:r>
              <a:rPr lang="pt-BR" dirty="0"/>
              <a:t>nacionalmente o debate sobre o tema. </a:t>
            </a:r>
            <a:endParaRPr lang="pt-BR" dirty="0" smtClean="0"/>
          </a:p>
          <a:p>
            <a:r>
              <a:rPr lang="pt-BR" dirty="0"/>
              <a:t>Aprofundar o debate </a:t>
            </a:r>
            <a:r>
              <a:rPr lang="pt-BR" dirty="0" smtClean="0"/>
              <a:t>sobre como </a:t>
            </a:r>
            <a:r>
              <a:rPr lang="pt-BR" dirty="0"/>
              <a:t>viabilizar as metas do </a:t>
            </a:r>
            <a:r>
              <a:rPr lang="pt-BR" dirty="0" smtClean="0"/>
              <a:t>PNE. Discutir os novos formatos </a:t>
            </a:r>
            <a:r>
              <a:rPr lang="pt-BR" dirty="0"/>
              <a:t>de instituições públicas estatais de gestão compartilhada entre os entes federados e novas formas de instituições de </a:t>
            </a:r>
            <a:r>
              <a:rPr lang="pt-BR" dirty="0">
                <a:solidFill>
                  <a:srgbClr val="FF0000"/>
                </a:solidFill>
              </a:rPr>
              <a:t>Carter público não estatais</a:t>
            </a:r>
            <a:r>
              <a:rPr lang="pt-BR" dirty="0"/>
              <a:t>, para fazer frente ao avanço acelerado do setor privado que busca transformar os serviços públicos em oportunidades de negócios rentáveis.</a:t>
            </a:r>
          </a:p>
        </p:txBody>
      </p:sp>
    </p:spTree>
    <p:extLst>
      <p:ext uri="{BB962C8B-B14F-4D97-AF65-F5344CB8AC3E}">
        <p14:creationId xmlns:p14="http://schemas.microsoft.com/office/powerpoint/2010/main" val="160876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811</Words>
  <Application>Microsoft Office PowerPoint</Application>
  <PresentationFormat>Apresentação na tela (4:3)</PresentationFormat>
  <Paragraphs>243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  AS POLÍTICAS PÚBLICAS E A EXPANSÃO DA REDE DE EDUCAÇÃO – LIMITES E CONTRADIÇÕES  </vt:lpstr>
      <vt:lpstr>Quadro 1 – Variação percentual no número das IFEs e instituições privadas de ensino superior, nos anos 2001 e 2013, total e interior e variação percentual nas matrículas, total e interior, nas IFEs e instituições privadas de ensino superior. </vt:lpstr>
      <vt:lpstr>Quadro 2 – Número de estabelecimentos e número de matrículas nas IFEs e instituições privadas de ensino superior, nos anos 2000 e 2013.</vt:lpstr>
      <vt:lpstr>Quadro 3 – Número de estabelecimentos que oferecem educação profissional técnica de nível médio, por dependência administrativa e variação percentual. Anos de 2001 e 2014</vt:lpstr>
      <vt:lpstr>Apresentação do PowerPoint</vt:lpstr>
      <vt:lpstr>Quadro 4 - Matrícula na educação profissional técnica de nível médio no Brasil, total e por dependência administrativa, de 2001 a 2014.</vt:lpstr>
      <vt:lpstr>Matrículas na Educação Profissional Técnica de Nível Médio: 2001 à 2014. Total, Instituições Públicas e Instituições Privadas</vt:lpstr>
      <vt:lpstr>PNE 2014-2024</vt:lpstr>
      <vt:lpstr>Qual a proposição que se apresenta ao movimento das forças progressistas, identificadas com a nossa luta?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POLÍTICAS PÚBLICAS E A EXPANSÃO DA REDE FEDERAL DE EDUCAÇÃO – LIMITES E CONTRADIÇÕES</dc:title>
  <dc:creator>ADM</dc:creator>
  <cp:lastModifiedBy>ADM</cp:lastModifiedBy>
  <cp:revision>13</cp:revision>
  <dcterms:created xsi:type="dcterms:W3CDTF">2015-07-07T01:49:17Z</dcterms:created>
  <dcterms:modified xsi:type="dcterms:W3CDTF">2015-08-14T20:24:36Z</dcterms:modified>
</cp:coreProperties>
</file>